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499" r:id="rId3"/>
    <p:sldId id="484" r:id="rId4"/>
    <p:sldId id="503" r:id="rId5"/>
    <p:sldId id="507" r:id="rId6"/>
    <p:sldId id="486" r:id="rId7"/>
    <p:sldId id="502" r:id="rId8"/>
    <p:sldId id="491" r:id="rId9"/>
    <p:sldId id="505" r:id="rId10"/>
    <p:sldId id="509" r:id="rId11"/>
    <p:sldId id="510" r:id="rId12"/>
    <p:sldId id="506" r:id="rId13"/>
    <p:sldId id="498" r:id="rId14"/>
    <p:sldId id="50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p15:clr>
            <a:srgbClr val="A4A3A4"/>
          </p15:clr>
        </p15:guide>
        <p15:guide id="2" pos="5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5560" autoAdjust="0"/>
  </p:normalViewPr>
  <p:slideViewPr>
    <p:cSldViewPr>
      <p:cViewPr varScale="1">
        <p:scale>
          <a:sx n="60" d="100"/>
          <a:sy n="60" d="100"/>
        </p:scale>
        <p:origin x="1685" y="48"/>
      </p:cViewPr>
      <p:guideLst>
        <p:guide orient="horz" pos="192"/>
        <p:guide pos="5520"/>
      </p:guideLst>
    </p:cSldViewPr>
  </p:slideViewPr>
  <p:outlineViewPr>
    <p:cViewPr>
      <p:scale>
        <a:sx n="33" d="100"/>
        <a:sy n="33" d="100"/>
      </p:scale>
      <p:origin x="0" y="1197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8E559-2827-42C2-A97E-3A93768B4DCF}" type="doc">
      <dgm:prSet loTypeId="urn:microsoft.com/office/officeart/2005/8/layout/cycle6" loCatId="cycle" qsTypeId="urn:microsoft.com/office/officeart/2005/8/quickstyle/3d6" qsCatId="3D" csTypeId="urn:microsoft.com/office/officeart/2005/8/colors/accent0_3" csCatId="mainScheme" phldr="1"/>
      <dgm:spPr/>
      <dgm:t>
        <a:bodyPr/>
        <a:lstStyle/>
        <a:p>
          <a:endParaRPr lang="en-US"/>
        </a:p>
      </dgm:t>
    </dgm:pt>
    <dgm:pt modelId="{CB4E6D44-8D94-4622-AD09-DE4E2FC59F00}">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Advanced Analytics &amp; Machine Reasoning</a:t>
          </a:r>
          <a:endParaRPr lang="en-US" sz="1400" b="1" dirty="0">
            <a:latin typeface="Arial" pitchFamily="34" charset="0"/>
            <a:cs typeface="Arial" pitchFamily="34" charset="0"/>
          </a:endParaRPr>
        </a:p>
      </dgm:t>
    </dgm:pt>
    <dgm:pt modelId="{27A5C711-545D-4ECE-9F83-0225ED65DF4B}" type="parTrans" cxnId="{72AF9237-2263-4548-9CE4-86988A4FE3B3}">
      <dgm:prSet/>
      <dgm:spPr/>
      <dgm:t>
        <a:bodyPr/>
        <a:lstStyle/>
        <a:p>
          <a:endParaRPr lang="en-US"/>
        </a:p>
      </dgm:t>
    </dgm:pt>
    <dgm:pt modelId="{47B64DBC-AD0C-448C-A317-4B6EFD43724B}" type="sibTrans" cxnId="{72AF9237-2263-4548-9CE4-86988A4FE3B3}">
      <dgm:prSet/>
      <dgm:spPr/>
      <dgm:t>
        <a:bodyPr/>
        <a:lstStyle/>
        <a:p>
          <a:endParaRPr lang="en-US"/>
        </a:p>
      </dgm:t>
    </dgm:pt>
    <dgm:pt modelId="{AAAA0EEC-2974-48D2-8CFA-D1A49330AB0D}">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Individualized Learning Technologies</a:t>
          </a:r>
          <a:endParaRPr lang="en-US" sz="1400" b="1" dirty="0">
            <a:latin typeface="Arial" pitchFamily="34" charset="0"/>
            <a:cs typeface="Arial" pitchFamily="34" charset="0"/>
          </a:endParaRPr>
        </a:p>
      </dgm:t>
    </dgm:pt>
    <dgm:pt modelId="{1521CA71-EA3D-41D0-AA8D-2CC7BADDEFDB}" type="parTrans" cxnId="{CBE661C3-64F6-4218-9E0B-5EE041F0FEED}">
      <dgm:prSet/>
      <dgm:spPr/>
      <dgm:t>
        <a:bodyPr/>
        <a:lstStyle/>
        <a:p>
          <a:endParaRPr lang="en-US"/>
        </a:p>
      </dgm:t>
    </dgm:pt>
    <dgm:pt modelId="{53D9DD4A-AB33-40E7-9345-F9D55547BE8E}" type="sibTrans" cxnId="{CBE661C3-64F6-4218-9E0B-5EE041F0FEED}">
      <dgm:prSet/>
      <dgm:spPr/>
      <dgm:t>
        <a:bodyPr/>
        <a:lstStyle/>
        <a:p>
          <a:endParaRPr lang="en-US"/>
        </a:p>
      </dgm:t>
    </dgm:pt>
    <dgm:pt modelId="{3B283F8E-D7D7-46EF-86A6-C9F18ECAC4B1}">
      <dgm:prSet custT="1"/>
      <dgm:spPr>
        <a:sp3d prstMaterial="plastic">
          <a:bevelT w="50800" h="50800"/>
          <a:bevelB w="50800" h="50800"/>
        </a:sp3d>
      </dgm:spPr>
      <dgm:t>
        <a:bodyPr/>
        <a:lstStyle/>
        <a:p>
          <a:pPr rtl="0"/>
          <a:r>
            <a:rPr lang="en-US" sz="1400" b="1" dirty="0" err="1" smtClean="0">
              <a:latin typeface="Arial" pitchFamily="34" charset="0"/>
              <a:cs typeface="Arial" pitchFamily="34" charset="0"/>
            </a:rPr>
            <a:t>GaN</a:t>
          </a:r>
          <a:r>
            <a:rPr lang="en-US" sz="1400" b="1" dirty="0" smtClean="0">
              <a:latin typeface="Arial" pitchFamily="34" charset="0"/>
              <a:cs typeface="Arial" pitchFamily="34" charset="0"/>
            </a:rPr>
            <a:t> Technologies &amp; Devices</a:t>
          </a:r>
          <a:endParaRPr lang="en-US" sz="1400" b="1" dirty="0">
            <a:latin typeface="Arial" pitchFamily="34" charset="0"/>
            <a:cs typeface="Arial" pitchFamily="34" charset="0"/>
          </a:endParaRPr>
        </a:p>
      </dgm:t>
    </dgm:pt>
    <dgm:pt modelId="{0A354B24-115B-4787-A132-9C7E88D8F9CA}" type="parTrans" cxnId="{6D24FB79-CD17-447C-97C7-C1C689E3D564}">
      <dgm:prSet/>
      <dgm:spPr/>
      <dgm:t>
        <a:bodyPr/>
        <a:lstStyle/>
        <a:p>
          <a:endParaRPr lang="en-US"/>
        </a:p>
      </dgm:t>
    </dgm:pt>
    <dgm:pt modelId="{83A11116-D147-4339-82A5-A2A5FB168439}" type="sibTrans" cxnId="{6D24FB79-CD17-447C-97C7-C1C689E3D564}">
      <dgm:prSet/>
      <dgm:spPr/>
      <dgm:t>
        <a:bodyPr/>
        <a:lstStyle/>
        <a:p>
          <a:endParaRPr lang="en-US"/>
        </a:p>
      </dgm:t>
    </dgm:pt>
    <dgm:pt modelId="{10D95A7E-58E8-4D27-80A6-1F076B3214B9}">
      <dgm:prSet custT="1"/>
      <dgm:spPr>
        <a:sp3d prstMaterial="plastic">
          <a:bevelT w="50800" h="50800"/>
          <a:bevelB w="50800" h="50800"/>
        </a:sp3d>
      </dgm:spPr>
      <dgm:t>
        <a:bodyPr/>
        <a:lstStyle/>
        <a:p>
          <a:pPr rtl="0"/>
          <a:r>
            <a:rPr lang="fr-CA" sz="1400" b="1" dirty="0" smtClean="0">
              <a:latin typeface="Arial" pitchFamily="34" charset="0"/>
              <a:cs typeface="Arial" pitchFamily="34" charset="0"/>
            </a:rPr>
            <a:t>Advanced </a:t>
          </a:r>
          <a:r>
            <a:rPr lang="fr-CA" sz="1400" b="1" dirty="0" err="1" smtClean="0">
              <a:latin typeface="Arial" pitchFamily="34" charset="0"/>
              <a:cs typeface="Arial" pitchFamily="34" charset="0"/>
            </a:rPr>
            <a:t>Photonic</a:t>
          </a:r>
          <a:r>
            <a:rPr lang="fr-CA" sz="1400" b="1" dirty="0" smtClean="0">
              <a:latin typeface="Arial" pitchFamily="34" charset="0"/>
              <a:cs typeface="Arial" pitchFamily="34" charset="0"/>
            </a:rPr>
            <a:t> Communications Technologies</a:t>
          </a:r>
          <a:endParaRPr lang="en-US" sz="1400" b="1" dirty="0">
            <a:latin typeface="Arial" pitchFamily="34" charset="0"/>
            <a:cs typeface="Arial" pitchFamily="34" charset="0"/>
          </a:endParaRPr>
        </a:p>
      </dgm:t>
    </dgm:pt>
    <dgm:pt modelId="{034622B2-1686-4A5F-B0BB-B9F52900ACA4}" type="parTrans" cxnId="{8FFC6EEF-8603-42E8-90E4-BBF28C5D94EB}">
      <dgm:prSet/>
      <dgm:spPr/>
      <dgm:t>
        <a:bodyPr/>
        <a:lstStyle/>
        <a:p>
          <a:endParaRPr lang="en-US"/>
        </a:p>
      </dgm:t>
    </dgm:pt>
    <dgm:pt modelId="{BFDF55CA-EAAE-4FFE-8454-11951D0869F3}" type="sibTrans" cxnId="{8FFC6EEF-8603-42E8-90E4-BBF28C5D94EB}">
      <dgm:prSet/>
      <dgm:spPr/>
      <dgm:t>
        <a:bodyPr/>
        <a:lstStyle/>
        <a:p>
          <a:endParaRPr lang="en-US"/>
        </a:p>
      </dgm:t>
    </dgm:pt>
    <dgm:pt modelId="{3232A24E-AC6C-4DCD-8D3A-ECEAA81B0D0C}">
      <dgm:prSet custT="1"/>
      <dgm:spPr>
        <a:sp3d prstMaterial="plastic">
          <a:bevelT w="50800" h="50800"/>
          <a:bevelB w="50800" h="50800"/>
        </a:sp3d>
      </dgm:spPr>
      <dgm:t>
        <a:bodyPr/>
        <a:lstStyle/>
        <a:p>
          <a:pPr rtl="0"/>
          <a:r>
            <a:rPr lang="fr-CA" sz="1400" b="1" dirty="0" err="1" smtClean="0">
              <a:latin typeface="Arial" pitchFamily="34" charset="0"/>
              <a:cs typeface="Arial" pitchFamily="34" charset="0"/>
            </a:rPr>
            <a:t>Printable</a:t>
          </a:r>
          <a:r>
            <a:rPr lang="fr-CA" sz="1400" b="1" dirty="0" smtClean="0">
              <a:latin typeface="Arial" pitchFamily="34" charset="0"/>
              <a:cs typeface="Arial" pitchFamily="34" charset="0"/>
            </a:rPr>
            <a:t> </a:t>
          </a:r>
          <a:r>
            <a:rPr lang="fr-CA" sz="1400" b="1" dirty="0" err="1" smtClean="0">
              <a:latin typeface="Arial" pitchFamily="34" charset="0"/>
              <a:cs typeface="Arial" pitchFamily="34" charset="0"/>
            </a:rPr>
            <a:t>Electronics</a:t>
          </a:r>
          <a:endParaRPr lang="en-US" sz="1400" b="1" dirty="0">
            <a:latin typeface="Arial" pitchFamily="34" charset="0"/>
            <a:cs typeface="Arial" pitchFamily="34" charset="0"/>
          </a:endParaRPr>
        </a:p>
      </dgm:t>
    </dgm:pt>
    <dgm:pt modelId="{C7C97602-CED1-4EB7-B89E-19509BDF26A2}" type="parTrans" cxnId="{97EC78DD-E27A-428D-B922-865507EF5583}">
      <dgm:prSet/>
      <dgm:spPr/>
      <dgm:t>
        <a:bodyPr/>
        <a:lstStyle/>
        <a:p>
          <a:endParaRPr lang="en-US"/>
        </a:p>
      </dgm:t>
    </dgm:pt>
    <dgm:pt modelId="{E3959EAB-4F26-4194-9E38-167FBA4FDC52}" type="sibTrans" cxnId="{97EC78DD-E27A-428D-B922-865507EF5583}">
      <dgm:prSet/>
      <dgm:spPr/>
      <dgm:t>
        <a:bodyPr/>
        <a:lstStyle/>
        <a:p>
          <a:endParaRPr lang="en-US"/>
        </a:p>
      </dgm:t>
    </dgm:pt>
    <dgm:pt modelId="{A3E6137E-A174-4F4A-8A25-0BD300CB958C}" type="pres">
      <dgm:prSet presAssocID="{7D08E559-2827-42C2-A97E-3A93768B4DCF}" presName="cycle" presStyleCnt="0">
        <dgm:presLayoutVars>
          <dgm:dir/>
          <dgm:resizeHandles val="exact"/>
        </dgm:presLayoutVars>
      </dgm:prSet>
      <dgm:spPr/>
      <dgm:t>
        <a:bodyPr/>
        <a:lstStyle/>
        <a:p>
          <a:endParaRPr lang="en-US"/>
        </a:p>
      </dgm:t>
    </dgm:pt>
    <dgm:pt modelId="{37C71085-AC4C-46FA-8CE3-36C2DD69F354}" type="pres">
      <dgm:prSet presAssocID="{10D95A7E-58E8-4D27-80A6-1F076B3214B9}" presName="node" presStyleLbl="node1" presStyleIdx="0" presStyleCnt="5">
        <dgm:presLayoutVars>
          <dgm:bulletEnabled val="1"/>
        </dgm:presLayoutVars>
      </dgm:prSet>
      <dgm:spPr/>
      <dgm:t>
        <a:bodyPr/>
        <a:lstStyle/>
        <a:p>
          <a:endParaRPr lang="en-US"/>
        </a:p>
      </dgm:t>
    </dgm:pt>
    <dgm:pt modelId="{2DE9B99E-92B9-482B-BAA4-FD55A3A113B5}" type="pres">
      <dgm:prSet presAssocID="{10D95A7E-58E8-4D27-80A6-1F076B3214B9}" presName="spNode" presStyleCnt="0"/>
      <dgm:spPr/>
      <dgm:t>
        <a:bodyPr/>
        <a:lstStyle/>
        <a:p>
          <a:endParaRPr lang="en-US"/>
        </a:p>
      </dgm:t>
    </dgm:pt>
    <dgm:pt modelId="{C05156C0-BF4B-41DB-8E93-81F0D7BA98EF}" type="pres">
      <dgm:prSet presAssocID="{BFDF55CA-EAAE-4FFE-8454-11951D0869F3}" presName="sibTrans" presStyleLbl="sibTrans1D1" presStyleIdx="0" presStyleCnt="5"/>
      <dgm:spPr/>
      <dgm:t>
        <a:bodyPr/>
        <a:lstStyle/>
        <a:p>
          <a:endParaRPr lang="en-US"/>
        </a:p>
      </dgm:t>
    </dgm:pt>
    <dgm:pt modelId="{8F3D2FA4-7D50-4021-8018-DD43D1BFC1E4}" type="pres">
      <dgm:prSet presAssocID="{3232A24E-AC6C-4DCD-8D3A-ECEAA81B0D0C}" presName="node" presStyleLbl="node1" presStyleIdx="1" presStyleCnt="5" custRadScaleRad="100340" custRadScaleInc="10895">
        <dgm:presLayoutVars>
          <dgm:bulletEnabled val="1"/>
        </dgm:presLayoutVars>
      </dgm:prSet>
      <dgm:spPr/>
      <dgm:t>
        <a:bodyPr/>
        <a:lstStyle/>
        <a:p>
          <a:endParaRPr lang="en-US"/>
        </a:p>
      </dgm:t>
    </dgm:pt>
    <dgm:pt modelId="{D0026C95-0F88-47E9-B6C2-6F1ED4BCE4AA}" type="pres">
      <dgm:prSet presAssocID="{3232A24E-AC6C-4DCD-8D3A-ECEAA81B0D0C}" presName="spNode" presStyleCnt="0"/>
      <dgm:spPr/>
    </dgm:pt>
    <dgm:pt modelId="{03107465-2159-46FF-BC6F-D69006A960F0}" type="pres">
      <dgm:prSet presAssocID="{E3959EAB-4F26-4194-9E38-167FBA4FDC52}" presName="sibTrans" presStyleLbl="sibTrans1D1" presStyleIdx="1" presStyleCnt="5"/>
      <dgm:spPr/>
      <dgm:t>
        <a:bodyPr/>
        <a:lstStyle/>
        <a:p>
          <a:endParaRPr lang="en-US"/>
        </a:p>
      </dgm:t>
    </dgm:pt>
    <dgm:pt modelId="{05632290-171F-436B-B588-9D1CB7B924F2}" type="pres">
      <dgm:prSet presAssocID="{CB4E6D44-8D94-4622-AD09-DE4E2FC59F00}" presName="node" presStyleLbl="node1" presStyleIdx="2" presStyleCnt="5" custRadScaleRad="99307" custRadScaleInc="-21145">
        <dgm:presLayoutVars>
          <dgm:bulletEnabled val="1"/>
        </dgm:presLayoutVars>
      </dgm:prSet>
      <dgm:spPr/>
      <dgm:t>
        <a:bodyPr/>
        <a:lstStyle/>
        <a:p>
          <a:endParaRPr lang="en-US"/>
        </a:p>
      </dgm:t>
    </dgm:pt>
    <dgm:pt modelId="{F0B9AC63-A608-4529-8362-792BAC7CD928}" type="pres">
      <dgm:prSet presAssocID="{CB4E6D44-8D94-4622-AD09-DE4E2FC59F00}" presName="spNode" presStyleCnt="0"/>
      <dgm:spPr/>
      <dgm:t>
        <a:bodyPr/>
        <a:lstStyle/>
        <a:p>
          <a:endParaRPr lang="en-US"/>
        </a:p>
      </dgm:t>
    </dgm:pt>
    <dgm:pt modelId="{88ADA24A-298C-4F83-9DA1-A5AE0C442C05}" type="pres">
      <dgm:prSet presAssocID="{47B64DBC-AD0C-448C-A317-4B6EFD43724B}" presName="sibTrans" presStyleLbl="sibTrans1D1" presStyleIdx="2" presStyleCnt="5"/>
      <dgm:spPr/>
      <dgm:t>
        <a:bodyPr/>
        <a:lstStyle/>
        <a:p>
          <a:endParaRPr lang="en-US"/>
        </a:p>
      </dgm:t>
    </dgm:pt>
    <dgm:pt modelId="{15EE13A0-C197-411E-8E6F-0CF86372A07D}" type="pres">
      <dgm:prSet presAssocID="{AAAA0EEC-2974-48D2-8CFA-D1A49330AB0D}" presName="node" presStyleLbl="node1" presStyleIdx="3" presStyleCnt="5" custRadScaleRad="98662" custRadScaleInc="19347">
        <dgm:presLayoutVars>
          <dgm:bulletEnabled val="1"/>
        </dgm:presLayoutVars>
      </dgm:prSet>
      <dgm:spPr/>
      <dgm:t>
        <a:bodyPr/>
        <a:lstStyle/>
        <a:p>
          <a:endParaRPr lang="en-US"/>
        </a:p>
      </dgm:t>
    </dgm:pt>
    <dgm:pt modelId="{0DC1EE30-41BB-4DA0-8F96-8BBB588F9FEA}" type="pres">
      <dgm:prSet presAssocID="{AAAA0EEC-2974-48D2-8CFA-D1A49330AB0D}" presName="spNode" presStyleCnt="0"/>
      <dgm:spPr/>
      <dgm:t>
        <a:bodyPr/>
        <a:lstStyle/>
        <a:p>
          <a:endParaRPr lang="en-US"/>
        </a:p>
      </dgm:t>
    </dgm:pt>
    <dgm:pt modelId="{AEC5B139-36BA-4474-A486-8C602DB2D2F4}" type="pres">
      <dgm:prSet presAssocID="{53D9DD4A-AB33-40E7-9345-F9D55547BE8E}" presName="sibTrans" presStyleLbl="sibTrans1D1" presStyleIdx="3" presStyleCnt="5"/>
      <dgm:spPr/>
      <dgm:t>
        <a:bodyPr/>
        <a:lstStyle/>
        <a:p>
          <a:endParaRPr lang="en-US"/>
        </a:p>
      </dgm:t>
    </dgm:pt>
    <dgm:pt modelId="{FE2CA93C-BB01-477D-8B88-05E13AE9E452}" type="pres">
      <dgm:prSet presAssocID="{3B283F8E-D7D7-46EF-86A6-C9F18ECAC4B1}" presName="node" presStyleLbl="node1" presStyleIdx="4" presStyleCnt="5" custRadScaleRad="95112" custRadScaleInc="-16378">
        <dgm:presLayoutVars>
          <dgm:bulletEnabled val="1"/>
        </dgm:presLayoutVars>
      </dgm:prSet>
      <dgm:spPr/>
      <dgm:t>
        <a:bodyPr/>
        <a:lstStyle/>
        <a:p>
          <a:endParaRPr lang="en-US"/>
        </a:p>
      </dgm:t>
    </dgm:pt>
    <dgm:pt modelId="{3944C49B-F15F-42D4-A97F-9EDB4F917780}" type="pres">
      <dgm:prSet presAssocID="{3B283F8E-D7D7-46EF-86A6-C9F18ECAC4B1}" presName="spNode" presStyleCnt="0"/>
      <dgm:spPr/>
      <dgm:t>
        <a:bodyPr/>
        <a:lstStyle/>
        <a:p>
          <a:endParaRPr lang="en-US"/>
        </a:p>
      </dgm:t>
    </dgm:pt>
    <dgm:pt modelId="{D911812D-0C50-4C31-8A43-415E57EB90DC}" type="pres">
      <dgm:prSet presAssocID="{83A11116-D147-4339-82A5-A2A5FB168439}" presName="sibTrans" presStyleLbl="sibTrans1D1" presStyleIdx="4" presStyleCnt="5"/>
      <dgm:spPr/>
      <dgm:t>
        <a:bodyPr/>
        <a:lstStyle/>
        <a:p>
          <a:endParaRPr lang="en-US"/>
        </a:p>
      </dgm:t>
    </dgm:pt>
  </dgm:ptLst>
  <dgm:cxnLst>
    <dgm:cxn modelId="{BEA56551-64B0-4C92-B9F2-1F58926BCB53}" type="presOf" srcId="{53D9DD4A-AB33-40E7-9345-F9D55547BE8E}" destId="{AEC5B139-36BA-4474-A486-8C602DB2D2F4}" srcOrd="0" destOrd="0" presId="urn:microsoft.com/office/officeart/2005/8/layout/cycle6"/>
    <dgm:cxn modelId="{6D24FB79-CD17-447C-97C7-C1C689E3D564}" srcId="{7D08E559-2827-42C2-A97E-3A93768B4DCF}" destId="{3B283F8E-D7D7-46EF-86A6-C9F18ECAC4B1}" srcOrd="4" destOrd="0" parTransId="{0A354B24-115B-4787-A132-9C7E88D8F9CA}" sibTransId="{83A11116-D147-4339-82A5-A2A5FB168439}"/>
    <dgm:cxn modelId="{F1336E14-414C-4D1B-BD23-95F7E1568AB8}" type="presOf" srcId="{3232A24E-AC6C-4DCD-8D3A-ECEAA81B0D0C}" destId="{8F3D2FA4-7D50-4021-8018-DD43D1BFC1E4}" srcOrd="0" destOrd="0" presId="urn:microsoft.com/office/officeart/2005/8/layout/cycle6"/>
    <dgm:cxn modelId="{8FFC6EEF-8603-42E8-90E4-BBF28C5D94EB}" srcId="{7D08E559-2827-42C2-A97E-3A93768B4DCF}" destId="{10D95A7E-58E8-4D27-80A6-1F076B3214B9}" srcOrd="0" destOrd="0" parTransId="{034622B2-1686-4A5F-B0BB-B9F52900ACA4}" sibTransId="{BFDF55CA-EAAE-4FFE-8454-11951D0869F3}"/>
    <dgm:cxn modelId="{85EBE01D-C279-4942-B627-CABB445227CB}" type="presOf" srcId="{83A11116-D147-4339-82A5-A2A5FB168439}" destId="{D911812D-0C50-4C31-8A43-415E57EB90DC}" srcOrd="0" destOrd="0" presId="urn:microsoft.com/office/officeart/2005/8/layout/cycle6"/>
    <dgm:cxn modelId="{97EC78DD-E27A-428D-B922-865507EF5583}" srcId="{7D08E559-2827-42C2-A97E-3A93768B4DCF}" destId="{3232A24E-AC6C-4DCD-8D3A-ECEAA81B0D0C}" srcOrd="1" destOrd="0" parTransId="{C7C97602-CED1-4EB7-B89E-19509BDF26A2}" sibTransId="{E3959EAB-4F26-4194-9E38-167FBA4FDC52}"/>
    <dgm:cxn modelId="{72AF9237-2263-4548-9CE4-86988A4FE3B3}" srcId="{7D08E559-2827-42C2-A97E-3A93768B4DCF}" destId="{CB4E6D44-8D94-4622-AD09-DE4E2FC59F00}" srcOrd="2" destOrd="0" parTransId="{27A5C711-545D-4ECE-9F83-0225ED65DF4B}" sibTransId="{47B64DBC-AD0C-448C-A317-4B6EFD43724B}"/>
    <dgm:cxn modelId="{0D2084DD-9835-42BD-9B0F-B8DC0C19A12F}" type="presOf" srcId="{E3959EAB-4F26-4194-9E38-167FBA4FDC52}" destId="{03107465-2159-46FF-BC6F-D69006A960F0}" srcOrd="0" destOrd="0" presId="urn:microsoft.com/office/officeart/2005/8/layout/cycle6"/>
    <dgm:cxn modelId="{CBE661C3-64F6-4218-9E0B-5EE041F0FEED}" srcId="{7D08E559-2827-42C2-A97E-3A93768B4DCF}" destId="{AAAA0EEC-2974-48D2-8CFA-D1A49330AB0D}" srcOrd="3" destOrd="0" parTransId="{1521CA71-EA3D-41D0-AA8D-2CC7BADDEFDB}" sibTransId="{53D9DD4A-AB33-40E7-9345-F9D55547BE8E}"/>
    <dgm:cxn modelId="{6CE8843C-563C-4EB7-A1D8-BBBD963299AB}" type="presOf" srcId="{47B64DBC-AD0C-448C-A317-4B6EFD43724B}" destId="{88ADA24A-298C-4F83-9DA1-A5AE0C442C05}" srcOrd="0" destOrd="0" presId="urn:microsoft.com/office/officeart/2005/8/layout/cycle6"/>
    <dgm:cxn modelId="{F4927730-FDA2-4750-B243-68423EB66F21}" type="presOf" srcId="{10D95A7E-58E8-4D27-80A6-1F076B3214B9}" destId="{37C71085-AC4C-46FA-8CE3-36C2DD69F354}" srcOrd="0" destOrd="0" presId="urn:microsoft.com/office/officeart/2005/8/layout/cycle6"/>
    <dgm:cxn modelId="{C16365B3-E9B6-4CC1-9074-05522FD1B301}" type="presOf" srcId="{AAAA0EEC-2974-48D2-8CFA-D1A49330AB0D}" destId="{15EE13A0-C197-411E-8E6F-0CF86372A07D}" srcOrd="0" destOrd="0" presId="urn:microsoft.com/office/officeart/2005/8/layout/cycle6"/>
    <dgm:cxn modelId="{DCED8148-970B-4A01-B001-E89AE3460311}" type="presOf" srcId="{BFDF55CA-EAAE-4FFE-8454-11951D0869F3}" destId="{C05156C0-BF4B-41DB-8E93-81F0D7BA98EF}" srcOrd="0" destOrd="0" presId="urn:microsoft.com/office/officeart/2005/8/layout/cycle6"/>
    <dgm:cxn modelId="{4F0C86C7-C241-4423-97CF-02F60BD67B55}" type="presOf" srcId="{7D08E559-2827-42C2-A97E-3A93768B4DCF}" destId="{A3E6137E-A174-4F4A-8A25-0BD300CB958C}" srcOrd="0" destOrd="0" presId="urn:microsoft.com/office/officeart/2005/8/layout/cycle6"/>
    <dgm:cxn modelId="{34AC8927-714F-4A00-97C5-DCE83A86C811}" type="presOf" srcId="{CB4E6D44-8D94-4622-AD09-DE4E2FC59F00}" destId="{05632290-171F-436B-B588-9D1CB7B924F2}" srcOrd="0" destOrd="0" presId="urn:microsoft.com/office/officeart/2005/8/layout/cycle6"/>
    <dgm:cxn modelId="{AF67B287-B9D4-4673-A9C5-0D1777494512}" type="presOf" srcId="{3B283F8E-D7D7-46EF-86A6-C9F18ECAC4B1}" destId="{FE2CA93C-BB01-477D-8B88-05E13AE9E452}" srcOrd="0" destOrd="0" presId="urn:microsoft.com/office/officeart/2005/8/layout/cycle6"/>
    <dgm:cxn modelId="{4813E8C5-1CED-4C9D-8049-B411EDBACFF1}" type="presParOf" srcId="{A3E6137E-A174-4F4A-8A25-0BD300CB958C}" destId="{37C71085-AC4C-46FA-8CE3-36C2DD69F354}" srcOrd="0" destOrd="0" presId="urn:microsoft.com/office/officeart/2005/8/layout/cycle6"/>
    <dgm:cxn modelId="{D96F30B1-DBA4-4DAC-B908-D9921EA2599C}" type="presParOf" srcId="{A3E6137E-A174-4F4A-8A25-0BD300CB958C}" destId="{2DE9B99E-92B9-482B-BAA4-FD55A3A113B5}" srcOrd="1" destOrd="0" presId="urn:microsoft.com/office/officeart/2005/8/layout/cycle6"/>
    <dgm:cxn modelId="{24661C50-7CB0-4C98-832F-D9F562EB784D}" type="presParOf" srcId="{A3E6137E-A174-4F4A-8A25-0BD300CB958C}" destId="{C05156C0-BF4B-41DB-8E93-81F0D7BA98EF}" srcOrd="2" destOrd="0" presId="urn:microsoft.com/office/officeart/2005/8/layout/cycle6"/>
    <dgm:cxn modelId="{17214695-F9CD-48DE-AF15-C23B21282CA8}" type="presParOf" srcId="{A3E6137E-A174-4F4A-8A25-0BD300CB958C}" destId="{8F3D2FA4-7D50-4021-8018-DD43D1BFC1E4}" srcOrd="3" destOrd="0" presId="urn:microsoft.com/office/officeart/2005/8/layout/cycle6"/>
    <dgm:cxn modelId="{35393C1E-E0B8-4AD3-AFAF-2457F13DE10E}" type="presParOf" srcId="{A3E6137E-A174-4F4A-8A25-0BD300CB958C}" destId="{D0026C95-0F88-47E9-B6C2-6F1ED4BCE4AA}" srcOrd="4" destOrd="0" presId="urn:microsoft.com/office/officeart/2005/8/layout/cycle6"/>
    <dgm:cxn modelId="{1FFB8918-8BDD-4EB3-AA28-12DE0F242159}" type="presParOf" srcId="{A3E6137E-A174-4F4A-8A25-0BD300CB958C}" destId="{03107465-2159-46FF-BC6F-D69006A960F0}" srcOrd="5" destOrd="0" presId="urn:microsoft.com/office/officeart/2005/8/layout/cycle6"/>
    <dgm:cxn modelId="{7DAE5AD7-05D6-44C4-8CA1-F782FE1D5411}" type="presParOf" srcId="{A3E6137E-A174-4F4A-8A25-0BD300CB958C}" destId="{05632290-171F-436B-B588-9D1CB7B924F2}" srcOrd="6" destOrd="0" presId="urn:microsoft.com/office/officeart/2005/8/layout/cycle6"/>
    <dgm:cxn modelId="{A873A132-A979-4C63-9D1D-93C65AE17BCB}" type="presParOf" srcId="{A3E6137E-A174-4F4A-8A25-0BD300CB958C}" destId="{F0B9AC63-A608-4529-8362-792BAC7CD928}" srcOrd="7" destOrd="0" presId="urn:microsoft.com/office/officeart/2005/8/layout/cycle6"/>
    <dgm:cxn modelId="{FB66C8C3-75D7-4188-B73C-3C6A55B2203C}" type="presParOf" srcId="{A3E6137E-A174-4F4A-8A25-0BD300CB958C}" destId="{88ADA24A-298C-4F83-9DA1-A5AE0C442C05}" srcOrd="8" destOrd="0" presId="urn:microsoft.com/office/officeart/2005/8/layout/cycle6"/>
    <dgm:cxn modelId="{971C3DA0-AE7B-4E31-97C9-DF107F5145A4}" type="presParOf" srcId="{A3E6137E-A174-4F4A-8A25-0BD300CB958C}" destId="{15EE13A0-C197-411E-8E6F-0CF86372A07D}" srcOrd="9" destOrd="0" presId="urn:microsoft.com/office/officeart/2005/8/layout/cycle6"/>
    <dgm:cxn modelId="{6D25DDCC-6CC1-4FB4-9AAE-CACE0A7B2BC8}" type="presParOf" srcId="{A3E6137E-A174-4F4A-8A25-0BD300CB958C}" destId="{0DC1EE30-41BB-4DA0-8F96-8BBB588F9FEA}" srcOrd="10" destOrd="0" presId="urn:microsoft.com/office/officeart/2005/8/layout/cycle6"/>
    <dgm:cxn modelId="{D0E4D689-A348-4913-B04A-3F6D056F870B}" type="presParOf" srcId="{A3E6137E-A174-4F4A-8A25-0BD300CB958C}" destId="{AEC5B139-36BA-4474-A486-8C602DB2D2F4}" srcOrd="11" destOrd="0" presId="urn:microsoft.com/office/officeart/2005/8/layout/cycle6"/>
    <dgm:cxn modelId="{F9F2D0DD-5AFF-44C0-92C5-8E5B578A54B0}" type="presParOf" srcId="{A3E6137E-A174-4F4A-8A25-0BD300CB958C}" destId="{FE2CA93C-BB01-477D-8B88-05E13AE9E452}" srcOrd="12" destOrd="0" presId="urn:microsoft.com/office/officeart/2005/8/layout/cycle6"/>
    <dgm:cxn modelId="{9134A092-52C3-46DB-9B9D-5B936F9C3DED}" type="presParOf" srcId="{A3E6137E-A174-4F4A-8A25-0BD300CB958C}" destId="{3944C49B-F15F-42D4-A97F-9EDB4F917780}" srcOrd="13" destOrd="0" presId="urn:microsoft.com/office/officeart/2005/8/layout/cycle6"/>
    <dgm:cxn modelId="{F2AA3820-782D-4D48-9E43-5DC63CED1724}" type="presParOf" srcId="{A3E6137E-A174-4F4A-8A25-0BD300CB958C}" destId="{D911812D-0C50-4C31-8A43-415E57EB90D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A064B-FA59-4167-8691-1C6CB3A0726E}" type="doc">
      <dgm:prSet loTypeId="urn:microsoft.com/office/officeart/2005/8/layout/cycle4#1" loCatId="relationship" qsTypeId="urn:microsoft.com/office/officeart/2005/8/quickstyle/simple3" qsCatId="simple" csTypeId="urn:microsoft.com/office/officeart/2005/8/colors/accent1_5" csCatId="accent1" phldr="1"/>
      <dgm:spPr/>
      <dgm:t>
        <a:bodyPr/>
        <a:lstStyle/>
        <a:p>
          <a:endParaRPr lang="en-US"/>
        </a:p>
      </dgm:t>
    </dgm:pt>
    <dgm:pt modelId="{64917724-761E-43CB-9D5E-00B81605F32D}">
      <dgm:prSet phldrT="[Text]" custT="1"/>
      <dgm:spPr/>
      <dgm:t>
        <a:bodyPr/>
        <a:lstStyle/>
        <a:p>
          <a:r>
            <a:rPr lang="en-US" sz="1050" dirty="0" smtClean="0"/>
            <a:t>Resource Network</a:t>
          </a:r>
        </a:p>
      </dgm:t>
    </dgm:pt>
    <dgm:pt modelId="{F9C37A85-AE26-4CD0-8966-57E217FEF7E6}" type="parTrans" cxnId="{8CF06DF6-E018-4326-945A-AB2363AFFA5B}">
      <dgm:prSet/>
      <dgm:spPr/>
      <dgm:t>
        <a:bodyPr/>
        <a:lstStyle/>
        <a:p>
          <a:endParaRPr lang="en-US" sz="2800"/>
        </a:p>
      </dgm:t>
    </dgm:pt>
    <dgm:pt modelId="{63805B21-E5BA-4D69-8D69-F7BB5BC8CC3D}" type="sibTrans" cxnId="{8CF06DF6-E018-4326-945A-AB2363AFFA5B}">
      <dgm:prSet/>
      <dgm:spPr/>
      <dgm:t>
        <a:bodyPr/>
        <a:lstStyle/>
        <a:p>
          <a:endParaRPr lang="en-US" sz="2800"/>
        </a:p>
      </dgm:t>
    </dgm:pt>
    <dgm:pt modelId="{CE9C28C3-C634-41AA-A0E7-1E5DC160A54F}">
      <dgm:prSet phldrT="[Text]" custT="1"/>
      <dgm:spPr/>
      <dgm:t>
        <a:bodyPr/>
        <a:lstStyle/>
        <a:p>
          <a:r>
            <a:rPr lang="en-US" sz="1050" dirty="0" smtClean="0"/>
            <a:t>Learning Assistant</a:t>
          </a:r>
        </a:p>
      </dgm:t>
    </dgm:pt>
    <dgm:pt modelId="{3F950904-19A8-432B-A57F-94368B0F407E}" type="parTrans" cxnId="{3DC70AE9-717A-478C-9301-916F7E58A37B}">
      <dgm:prSet/>
      <dgm:spPr/>
      <dgm:t>
        <a:bodyPr/>
        <a:lstStyle/>
        <a:p>
          <a:endParaRPr lang="en-US" sz="2800"/>
        </a:p>
      </dgm:t>
    </dgm:pt>
    <dgm:pt modelId="{10C8222D-3C12-4288-92F1-7E20E97BB61B}" type="sibTrans" cxnId="{3DC70AE9-717A-478C-9301-916F7E58A37B}">
      <dgm:prSet/>
      <dgm:spPr/>
      <dgm:t>
        <a:bodyPr/>
        <a:lstStyle/>
        <a:p>
          <a:endParaRPr lang="en-US" sz="2800"/>
        </a:p>
      </dgm:t>
    </dgm:pt>
    <dgm:pt modelId="{626B0365-3251-475F-BDB9-A7F3A74540CC}">
      <dgm:prSet phldrT="[Text]" custT="1"/>
      <dgm:spPr/>
      <dgm:t>
        <a:bodyPr/>
        <a:lstStyle/>
        <a:p>
          <a:r>
            <a:rPr lang="en-US" sz="1000" dirty="0" smtClean="0"/>
            <a:t>Automate Skills Dev.</a:t>
          </a:r>
          <a:endParaRPr lang="en-US" sz="1000" dirty="0"/>
        </a:p>
      </dgm:t>
    </dgm:pt>
    <dgm:pt modelId="{288EEAC8-597E-404A-8519-04FFBCCDD3A8}" type="parTrans" cxnId="{AC803204-52EE-4FF8-AF86-3B777ED12C14}">
      <dgm:prSet/>
      <dgm:spPr/>
      <dgm:t>
        <a:bodyPr/>
        <a:lstStyle/>
        <a:p>
          <a:endParaRPr lang="en-US" sz="2800"/>
        </a:p>
      </dgm:t>
    </dgm:pt>
    <dgm:pt modelId="{FEB74A5C-D437-43A0-8030-52BD16D726A8}" type="sibTrans" cxnId="{AC803204-52EE-4FF8-AF86-3B777ED12C14}">
      <dgm:prSet/>
      <dgm:spPr/>
      <dgm:t>
        <a:bodyPr/>
        <a:lstStyle/>
        <a:p>
          <a:endParaRPr lang="en-US" sz="2800"/>
        </a:p>
      </dgm:t>
    </dgm:pt>
    <dgm:pt modelId="{DB0658BB-052B-4FF6-A990-75DB2B57DDA3}">
      <dgm:prSet phldrT="[Text]" custT="1"/>
      <dgm:spPr/>
      <dgm:t>
        <a:bodyPr/>
        <a:lstStyle/>
        <a:p>
          <a:r>
            <a:rPr lang="en-US" sz="1000" dirty="0" smtClean="0"/>
            <a:t>Personal Learning Records</a:t>
          </a:r>
          <a:endParaRPr lang="en-US" sz="1000" dirty="0"/>
        </a:p>
      </dgm:t>
    </dgm:pt>
    <dgm:pt modelId="{F639A419-DBFA-4954-9E83-0956F69B32FC}" type="parTrans" cxnId="{63DDD65F-C5B5-4F0D-A16F-53DC5ED50F75}">
      <dgm:prSet/>
      <dgm:spPr/>
      <dgm:t>
        <a:bodyPr/>
        <a:lstStyle/>
        <a:p>
          <a:endParaRPr lang="en-US"/>
        </a:p>
      </dgm:t>
    </dgm:pt>
    <dgm:pt modelId="{2C64986C-3866-4029-B153-707EF00F6B7C}" type="sibTrans" cxnId="{63DDD65F-C5B5-4F0D-A16F-53DC5ED50F75}">
      <dgm:prSet/>
      <dgm:spPr/>
      <dgm:t>
        <a:bodyPr/>
        <a:lstStyle/>
        <a:p>
          <a:endParaRPr lang="en-US"/>
        </a:p>
      </dgm:t>
    </dgm:pt>
    <dgm:pt modelId="{8FDF5E2C-3FD5-4AC6-8BF3-72400377FF23}" type="pres">
      <dgm:prSet presAssocID="{A97A064B-FA59-4167-8691-1C6CB3A0726E}" presName="cycleMatrixDiagram" presStyleCnt="0">
        <dgm:presLayoutVars>
          <dgm:chMax val="1"/>
          <dgm:dir/>
          <dgm:animLvl val="lvl"/>
          <dgm:resizeHandles val="exact"/>
        </dgm:presLayoutVars>
      </dgm:prSet>
      <dgm:spPr/>
      <dgm:t>
        <a:bodyPr/>
        <a:lstStyle/>
        <a:p>
          <a:endParaRPr lang="en-US"/>
        </a:p>
      </dgm:t>
    </dgm:pt>
    <dgm:pt modelId="{9B68A5A2-F7A1-4D37-A780-CCFADE04F046}" type="pres">
      <dgm:prSet presAssocID="{A97A064B-FA59-4167-8691-1C6CB3A0726E}" presName="children" presStyleCnt="0"/>
      <dgm:spPr/>
      <dgm:t>
        <a:bodyPr/>
        <a:lstStyle/>
        <a:p>
          <a:endParaRPr lang="en-US"/>
        </a:p>
      </dgm:t>
    </dgm:pt>
    <dgm:pt modelId="{E1DF9EEF-13ED-4547-9363-91956409649E}" type="pres">
      <dgm:prSet presAssocID="{A97A064B-FA59-4167-8691-1C6CB3A0726E}" presName="childPlaceholder" presStyleCnt="0"/>
      <dgm:spPr/>
      <dgm:t>
        <a:bodyPr/>
        <a:lstStyle/>
        <a:p>
          <a:endParaRPr lang="en-US"/>
        </a:p>
      </dgm:t>
    </dgm:pt>
    <dgm:pt modelId="{87C4FB9A-7944-44F9-ADB8-21A4CC239583}" type="pres">
      <dgm:prSet presAssocID="{A97A064B-FA59-4167-8691-1C6CB3A0726E}" presName="circle" presStyleCnt="0"/>
      <dgm:spPr/>
      <dgm:t>
        <a:bodyPr/>
        <a:lstStyle/>
        <a:p>
          <a:endParaRPr lang="en-US"/>
        </a:p>
      </dgm:t>
    </dgm:pt>
    <dgm:pt modelId="{4057FE0C-D157-4473-B98F-67FDE465A781}" type="pres">
      <dgm:prSet presAssocID="{A97A064B-FA59-4167-8691-1C6CB3A0726E}" presName="quadrant1" presStyleLbl="node1" presStyleIdx="0" presStyleCnt="4">
        <dgm:presLayoutVars>
          <dgm:chMax val="1"/>
          <dgm:bulletEnabled val="1"/>
        </dgm:presLayoutVars>
      </dgm:prSet>
      <dgm:spPr/>
      <dgm:t>
        <a:bodyPr/>
        <a:lstStyle/>
        <a:p>
          <a:endParaRPr lang="en-US"/>
        </a:p>
      </dgm:t>
    </dgm:pt>
    <dgm:pt modelId="{932784F9-DAA7-4D83-904C-E2518DA25024}" type="pres">
      <dgm:prSet presAssocID="{A97A064B-FA59-4167-8691-1C6CB3A0726E}" presName="quadrant2" presStyleLbl="node1" presStyleIdx="1" presStyleCnt="4">
        <dgm:presLayoutVars>
          <dgm:chMax val="1"/>
          <dgm:bulletEnabled val="1"/>
        </dgm:presLayoutVars>
      </dgm:prSet>
      <dgm:spPr/>
      <dgm:t>
        <a:bodyPr/>
        <a:lstStyle/>
        <a:p>
          <a:endParaRPr lang="en-US"/>
        </a:p>
      </dgm:t>
    </dgm:pt>
    <dgm:pt modelId="{41FBD4E5-D527-46F9-86A7-A21E78F66641}" type="pres">
      <dgm:prSet presAssocID="{A97A064B-FA59-4167-8691-1C6CB3A0726E}" presName="quadrant3" presStyleLbl="node1" presStyleIdx="2" presStyleCnt="4">
        <dgm:presLayoutVars>
          <dgm:chMax val="1"/>
          <dgm:bulletEnabled val="1"/>
        </dgm:presLayoutVars>
      </dgm:prSet>
      <dgm:spPr/>
      <dgm:t>
        <a:bodyPr/>
        <a:lstStyle/>
        <a:p>
          <a:endParaRPr lang="en-US"/>
        </a:p>
      </dgm:t>
    </dgm:pt>
    <dgm:pt modelId="{1673823A-BF7E-4A9A-8E5F-1322B2F57BE2}" type="pres">
      <dgm:prSet presAssocID="{A97A064B-FA59-4167-8691-1C6CB3A0726E}" presName="quadrant4" presStyleLbl="node1" presStyleIdx="3" presStyleCnt="4">
        <dgm:presLayoutVars>
          <dgm:chMax val="1"/>
          <dgm:bulletEnabled val="1"/>
        </dgm:presLayoutVars>
      </dgm:prSet>
      <dgm:spPr/>
      <dgm:t>
        <a:bodyPr/>
        <a:lstStyle/>
        <a:p>
          <a:endParaRPr lang="en-US"/>
        </a:p>
      </dgm:t>
    </dgm:pt>
    <dgm:pt modelId="{1B4C1F47-A3F8-466F-903A-54AF12133C6A}" type="pres">
      <dgm:prSet presAssocID="{A97A064B-FA59-4167-8691-1C6CB3A0726E}" presName="quadrantPlaceholder" presStyleCnt="0"/>
      <dgm:spPr/>
      <dgm:t>
        <a:bodyPr/>
        <a:lstStyle/>
        <a:p>
          <a:endParaRPr lang="en-US"/>
        </a:p>
      </dgm:t>
    </dgm:pt>
    <dgm:pt modelId="{7BD13B4D-85E1-4DCB-95FD-490A7D78696C}" type="pres">
      <dgm:prSet presAssocID="{A97A064B-FA59-4167-8691-1C6CB3A0726E}" presName="center1" presStyleLbl="fgShp" presStyleIdx="0" presStyleCnt="2" custScaleX="828222" custScaleY="1017382" custLinFactNeighborY="7222"/>
      <dgm:spPr/>
      <dgm:t>
        <a:bodyPr/>
        <a:lstStyle/>
        <a:p>
          <a:endParaRPr lang="en-US"/>
        </a:p>
      </dgm:t>
    </dgm:pt>
    <dgm:pt modelId="{2D7A17E6-0339-4BDB-966A-532FFD983C75}" type="pres">
      <dgm:prSet presAssocID="{A97A064B-FA59-4167-8691-1C6CB3A0726E}" presName="center2" presStyleLbl="fgShp" presStyleIdx="1" presStyleCnt="2" custScaleX="825467" custScaleY="905928" custLinFactNeighborX="-1998" custLinFactNeighborY="-14154"/>
      <dgm:spPr/>
      <dgm:t>
        <a:bodyPr/>
        <a:lstStyle/>
        <a:p>
          <a:endParaRPr lang="en-US"/>
        </a:p>
      </dgm:t>
    </dgm:pt>
  </dgm:ptLst>
  <dgm:cxnLst>
    <dgm:cxn modelId="{FAE3CB73-1C47-4569-99F9-5AD2A2D0049C}" type="presOf" srcId="{CE9C28C3-C634-41AA-A0E7-1E5DC160A54F}" destId="{932784F9-DAA7-4D83-904C-E2518DA25024}" srcOrd="0" destOrd="0" presId="urn:microsoft.com/office/officeart/2005/8/layout/cycle4#1"/>
    <dgm:cxn modelId="{8CF06DF6-E018-4326-945A-AB2363AFFA5B}" srcId="{A97A064B-FA59-4167-8691-1C6CB3A0726E}" destId="{64917724-761E-43CB-9D5E-00B81605F32D}" srcOrd="0" destOrd="0" parTransId="{F9C37A85-AE26-4CD0-8966-57E217FEF7E6}" sibTransId="{63805B21-E5BA-4D69-8D69-F7BB5BC8CC3D}"/>
    <dgm:cxn modelId="{63DDD65F-C5B5-4F0D-A16F-53DC5ED50F75}" srcId="{A97A064B-FA59-4167-8691-1C6CB3A0726E}" destId="{DB0658BB-052B-4FF6-A990-75DB2B57DDA3}" srcOrd="3" destOrd="0" parTransId="{F639A419-DBFA-4954-9E83-0956F69B32FC}" sibTransId="{2C64986C-3866-4029-B153-707EF00F6B7C}"/>
    <dgm:cxn modelId="{A005629D-50F8-4C33-ADB3-A97BF4869AD2}" type="presOf" srcId="{626B0365-3251-475F-BDB9-A7F3A74540CC}" destId="{41FBD4E5-D527-46F9-86A7-A21E78F66641}" srcOrd="0" destOrd="0" presId="urn:microsoft.com/office/officeart/2005/8/layout/cycle4#1"/>
    <dgm:cxn modelId="{D83CAEDE-D31B-4052-B401-1BE8B3B7882A}" type="presOf" srcId="{A97A064B-FA59-4167-8691-1C6CB3A0726E}" destId="{8FDF5E2C-3FD5-4AC6-8BF3-72400377FF23}" srcOrd="0" destOrd="0" presId="urn:microsoft.com/office/officeart/2005/8/layout/cycle4#1"/>
    <dgm:cxn modelId="{AC803204-52EE-4FF8-AF86-3B777ED12C14}" srcId="{A97A064B-FA59-4167-8691-1C6CB3A0726E}" destId="{626B0365-3251-475F-BDB9-A7F3A74540CC}" srcOrd="2" destOrd="0" parTransId="{288EEAC8-597E-404A-8519-04FFBCCDD3A8}" sibTransId="{FEB74A5C-D437-43A0-8030-52BD16D726A8}"/>
    <dgm:cxn modelId="{DB482F66-A463-42CA-B767-46184D3684FA}" type="presOf" srcId="{64917724-761E-43CB-9D5E-00B81605F32D}" destId="{4057FE0C-D157-4473-B98F-67FDE465A781}" srcOrd="0" destOrd="0" presId="urn:microsoft.com/office/officeart/2005/8/layout/cycle4#1"/>
    <dgm:cxn modelId="{4F767530-F261-4164-95A1-55593A1651B6}" type="presOf" srcId="{DB0658BB-052B-4FF6-A990-75DB2B57DDA3}" destId="{1673823A-BF7E-4A9A-8E5F-1322B2F57BE2}" srcOrd="0" destOrd="0" presId="urn:microsoft.com/office/officeart/2005/8/layout/cycle4#1"/>
    <dgm:cxn modelId="{3DC70AE9-717A-478C-9301-916F7E58A37B}" srcId="{A97A064B-FA59-4167-8691-1C6CB3A0726E}" destId="{CE9C28C3-C634-41AA-A0E7-1E5DC160A54F}" srcOrd="1" destOrd="0" parTransId="{3F950904-19A8-432B-A57F-94368B0F407E}" sibTransId="{10C8222D-3C12-4288-92F1-7E20E97BB61B}"/>
    <dgm:cxn modelId="{251C625F-7EC1-409D-8099-C2D4F90FD802}" type="presParOf" srcId="{8FDF5E2C-3FD5-4AC6-8BF3-72400377FF23}" destId="{9B68A5A2-F7A1-4D37-A780-CCFADE04F046}" srcOrd="0" destOrd="0" presId="urn:microsoft.com/office/officeart/2005/8/layout/cycle4#1"/>
    <dgm:cxn modelId="{A48D21C2-2BCA-4DEE-8DCE-A8BEFB3DF05B}" type="presParOf" srcId="{9B68A5A2-F7A1-4D37-A780-CCFADE04F046}" destId="{E1DF9EEF-13ED-4547-9363-91956409649E}" srcOrd="0" destOrd="0" presId="urn:microsoft.com/office/officeart/2005/8/layout/cycle4#1"/>
    <dgm:cxn modelId="{F7204384-C728-4BA9-8EE2-B69BBE2A94DC}" type="presParOf" srcId="{8FDF5E2C-3FD5-4AC6-8BF3-72400377FF23}" destId="{87C4FB9A-7944-44F9-ADB8-21A4CC239583}" srcOrd="1" destOrd="0" presId="urn:microsoft.com/office/officeart/2005/8/layout/cycle4#1"/>
    <dgm:cxn modelId="{D03B5EF8-6C92-43BB-BD47-049362A1E48A}" type="presParOf" srcId="{87C4FB9A-7944-44F9-ADB8-21A4CC239583}" destId="{4057FE0C-D157-4473-B98F-67FDE465A781}" srcOrd="0" destOrd="0" presId="urn:microsoft.com/office/officeart/2005/8/layout/cycle4#1"/>
    <dgm:cxn modelId="{C18F7686-00E1-41F4-93B7-4BC8C7BB11B6}" type="presParOf" srcId="{87C4FB9A-7944-44F9-ADB8-21A4CC239583}" destId="{932784F9-DAA7-4D83-904C-E2518DA25024}" srcOrd="1" destOrd="0" presId="urn:microsoft.com/office/officeart/2005/8/layout/cycle4#1"/>
    <dgm:cxn modelId="{53B95E88-F65D-4D71-982F-890AB9E2945D}" type="presParOf" srcId="{87C4FB9A-7944-44F9-ADB8-21A4CC239583}" destId="{41FBD4E5-D527-46F9-86A7-A21E78F66641}" srcOrd="2" destOrd="0" presId="urn:microsoft.com/office/officeart/2005/8/layout/cycle4#1"/>
    <dgm:cxn modelId="{4BFAEBC9-0E88-4014-8AF5-70A8DAC3AE25}" type="presParOf" srcId="{87C4FB9A-7944-44F9-ADB8-21A4CC239583}" destId="{1673823A-BF7E-4A9A-8E5F-1322B2F57BE2}" srcOrd="3" destOrd="0" presId="urn:microsoft.com/office/officeart/2005/8/layout/cycle4#1"/>
    <dgm:cxn modelId="{0B0F5B6C-8243-44DC-8E8E-F55F1BDC2AAB}" type="presParOf" srcId="{87C4FB9A-7944-44F9-ADB8-21A4CC239583}" destId="{1B4C1F47-A3F8-466F-903A-54AF12133C6A}" srcOrd="4" destOrd="0" presId="urn:microsoft.com/office/officeart/2005/8/layout/cycle4#1"/>
    <dgm:cxn modelId="{69B8AEF2-15FA-481A-9FE5-4BDFBDAD959C}" type="presParOf" srcId="{8FDF5E2C-3FD5-4AC6-8BF3-72400377FF23}" destId="{7BD13B4D-85E1-4DCB-95FD-490A7D78696C}" srcOrd="2" destOrd="0" presId="urn:microsoft.com/office/officeart/2005/8/layout/cycle4#1"/>
    <dgm:cxn modelId="{75CF097E-7861-4DE9-A0DC-AD3A90E1B38D}" type="presParOf" srcId="{8FDF5E2C-3FD5-4AC6-8BF3-72400377FF23}" destId="{2D7A17E6-0339-4BDB-966A-532FFD983C7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71085-AC4C-46FA-8CE3-36C2DD69F354}">
      <dsp:nvSpPr>
        <dsp:cNvPr id="0" name=""/>
        <dsp:cNvSpPr/>
      </dsp:nvSpPr>
      <dsp:spPr>
        <a:xfrm>
          <a:off x="3296821" y="2367"/>
          <a:ext cx="1675665" cy="108918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smtClean="0">
              <a:latin typeface="Arial" pitchFamily="34" charset="0"/>
              <a:cs typeface="Arial" pitchFamily="34" charset="0"/>
            </a:rPr>
            <a:t>Advanced </a:t>
          </a:r>
          <a:r>
            <a:rPr lang="fr-CA" sz="1400" b="1" kern="1200" dirty="0" err="1" smtClean="0">
              <a:latin typeface="Arial" pitchFamily="34" charset="0"/>
              <a:cs typeface="Arial" pitchFamily="34" charset="0"/>
            </a:rPr>
            <a:t>Photonic</a:t>
          </a:r>
          <a:r>
            <a:rPr lang="fr-CA" sz="1400" b="1" kern="1200" dirty="0" smtClean="0">
              <a:latin typeface="Arial" pitchFamily="34" charset="0"/>
              <a:cs typeface="Arial" pitchFamily="34" charset="0"/>
            </a:rPr>
            <a:t> Communications Technologies</a:t>
          </a:r>
          <a:endParaRPr lang="en-US" sz="1400" b="1" kern="1200" dirty="0">
            <a:latin typeface="Arial" pitchFamily="34" charset="0"/>
            <a:cs typeface="Arial" pitchFamily="34" charset="0"/>
          </a:endParaRPr>
        </a:p>
      </dsp:txBody>
      <dsp:txXfrm>
        <a:off x="3349990" y="55536"/>
        <a:ext cx="1569327" cy="982844"/>
      </dsp:txXfrm>
    </dsp:sp>
    <dsp:sp modelId="{C05156C0-BF4B-41DB-8E93-81F0D7BA98EF}">
      <dsp:nvSpPr>
        <dsp:cNvPr id="0" name=""/>
        <dsp:cNvSpPr/>
      </dsp:nvSpPr>
      <dsp:spPr>
        <a:xfrm>
          <a:off x="1968677" y="551722"/>
          <a:ext cx="4354993" cy="4354993"/>
        </a:xfrm>
        <a:custGeom>
          <a:avLst/>
          <a:gdLst/>
          <a:ahLst/>
          <a:cxnLst/>
          <a:rect l="0" t="0" r="0" b="0"/>
          <a:pathLst>
            <a:path>
              <a:moveTo>
                <a:pt x="3016400" y="168085"/>
              </a:moveTo>
              <a:arcTo wR="2177496" hR="2177496" stAng="17559596" swAng="2145005"/>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8F3D2FA4-7D50-4021-8018-DD43D1BFC1E4}">
      <dsp:nvSpPr>
        <dsp:cNvPr id="0" name=""/>
        <dsp:cNvSpPr/>
      </dsp:nvSpPr>
      <dsp:spPr>
        <a:xfrm>
          <a:off x="5403423" y="1600194"/>
          <a:ext cx="1675665" cy="108918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err="1" smtClean="0">
              <a:latin typeface="Arial" pitchFamily="34" charset="0"/>
              <a:cs typeface="Arial" pitchFamily="34" charset="0"/>
            </a:rPr>
            <a:t>Printable</a:t>
          </a:r>
          <a:r>
            <a:rPr lang="fr-CA" sz="1400" b="1" kern="1200" dirty="0" smtClean="0">
              <a:latin typeface="Arial" pitchFamily="34" charset="0"/>
              <a:cs typeface="Arial" pitchFamily="34" charset="0"/>
            </a:rPr>
            <a:t> </a:t>
          </a:r>
          <a:r>
            <a:rPr lang="fr-CA" sz="1400" b="1" kern="1200" dirty="0" err="1" smtClean="0">
              <a:latin typeface="Arial" pitchFamily="34" charset="0"/>
              <a:cs typeface="Arial" pitchFamily="34" charset="0"/>
            </a:rPr>
            <a:t>Electronics</a:t>
          </a:r>
          <a:endParaRPr lang="en-US" sz="1400" b="1" kern="1200" dirty="0">
            <a:latin typeface="Arial" pitchFamily="34" charset="0"/>
            <a:cs typeface="Arial" pitchFamily="34" charset="0"/>
          </a:endParaRPr>
        </a:p>
      </dsp:txBody>
      <dsp:txXfrm>
        <a:off x="5456592" y="1653363"/>
        <a:ext cx="1569327" cy="982844"/>
      </dsp:txXfrm>
    </dsp:sp>
    <dsp:sp modelId="{03107465-2159-46FF-BC6F-D69006A960F0}">
      <dsp:nvSpPr>
        <dsp:cNvPr id="0" name=""/>
        <dsp:cNvSpPr/>
      </dsp:nvSpPr>
      <dsp:spPr>
        <a:xfrm>
          <a:off x="1964289" y="505329"/>
          <a:ext cx="4354993" cy="4354993"/>
        </a:xfrm>
        <a:custGeom>
          <a:avLst/>
          <a:gdLst/>
          <a:ahLst/>
          <a:cxnLst/>
          <a:rect l="0" t="0" r="0" b="0"/>
          <a:pathLst>
            <a:path>
              <a:moveTo>
                <a:pt x="4354917" y="2195686"/>
              </a:moveTo>
              <a:arcTo wR="2177496" hR="2177496" stAng="28718" swAng="1823378"/>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05632290-171F-436B-B588-9D1CB7B924F2}">
      <dsp:nvSpPr>
        <dsp:cNvPr id="0" name=""/>
        <dsp:cNvSpPr/>
      </dsp:nvSpPr>
      <dsp:spPr>
        <a:xfrm>
          <a:off x="4717617" y="3809999"/>
          <a:ext cx="1675665" cy="108918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Advanced Analytics &amp; Machine Reasoning</a:t>
          </a:r>
          <a:endParaRPr lang="en-US" sz="1400" b="1" kern="1200" dirty="0">
            <a:latin typeface="Arial" pitchFamily="34" charset="0"/>
            <a:cs typeface="Arial" pitchFamily="34" charset="0"/>
          </a:endParaRPr>
        </a:p>
      </dsp:txBody>
      <dsp:txXfrm>
        <a:off x="4770786" y="3863168"/>
        <a:ext cx="1569327" cy="982844"/>
      </dsp:txXfrm>
    </dsp:sp>
    <dsp:sp modelId="{88ADA24A-298C-4F83-9DA1-A5AE0C442C05}">
      <dsp:nvSpPr>
        <dsp:cNvPr id="0" name=""/>
        <dsp:cNvSpPr/>
      </dsp:nvSpPr>
      <dsp:spPr>
        <a:xfrm>
          <a:off x="1983781" y="524076"/>
          <a:ext cx="4354993" cy="4354993"/>
        </a:xfrm>
        <a:custGeom>
          <a:avLst/>
          <a:gdLst/>
          <a:ahLst/>
          <a:cxnLst/>
          <a:rect l="0" t="0" r="0" b="0"/>
          <a:pathLst>
            <a:path>
              <a:moveTo>
                <a:pt x="2722762" y="4285618"/>
              </a:moveTo>
              <a:arcTo wR="2177496" hR="2177496" stAng="4529895" swAng="1792216"/>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15EE13A0-C197-411E-8E6F-0CF86372A07D}">
      <dsp:nvSpPr>
        <dsp:cNvPr id="0" name=""/>
        <dsp:cNvSpPr/>
      </dsp:nvSpPr>
      <dsp:spPr>
        <a:xfrm>
          <a:off x="1897491" y="3809996"/>
          <a:ext cx="1675665" cy="108918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Individualized Learning Technologies</a:t>
          </a:r>
          <a:endParaRPr lang="en-US" sz="1400" b="1" kern="1200" dirty="0">
            <a:latin typeface="Arial" pitchFamily="34" charset="0"/>
            <a:cs typeface="Arial" pitchFamily="34" charset="0"/>
          </a:endParaRPr>
        </a:p>
      </dsp:txBody>
      <dsp:txXfrm>
        <a:off x="1950660" y="3863165"/>
        <a:ext cx="1569327" cy="982844"/>
      </dsp:txXfrm>
    </dsp:sp>
    <dsp:sp modelId="{AEC5B139-36BA-4474-A486-8C602DB2D2F4}">
      <dsp:nvSpPr>
        <dsp:cNvPr id="0" name=""/>
        <dsp:cNvSpPr/>
      </dsp:nvSpPr>
      <dsp:spPr>
        <a:xfrm>
          <a:off x="2062003" y="681350"/>
          <a:ext cx="4354993" cy="4354993"/>
        </a:xfrm>
        <a:custGeom>
          <a:avLst/>
          <a:gdLst/>
          <a:ahLst/>
          <a:cxnLst/>
          <a:rect l="0" t="0" r="0" b="0"/>
          <a:pathLst>
            <a:path>
              <a:moveTo>
                <a:pt x="214084" y="3119040"/>
              </a:moveTo>
              <a:arcTo wR="2177496" hR="2177496" stAng="9262813" swAng="1667635"/>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E2CA93C-BB01-477D-8B88-05E13AE9E452}">
      <dsp:nvSpPr>
        <dsp:cNvPr id="0" name=""/>
        <dsp:cNvSpPr/>
      </dsp:nvSpPr>
      <dsp:spPr>
        <a:xfrm>
          <a:off x="1287887" y="1676399"/>
          <a:ext cx="1675665" cy="108918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latin typeface="Arial" pitchFamily="34" charset="0"/>
              <a:cs typeface="Arial" pitchFamily="34" charset="0"/>
            </a:rPr>
            <a:t>GaN</a:t>
          </a:r>
          <a:r>
            <a:rPr lang="en-US" sz="1400" b="1" kern="1200" dirty="0" smtClean="0">
              <a:latin typeface="Arial" pitchFamily="34" charset="0"/>
              <a:cs typeface="Arial" pitchFamily="34" charset="0"/>
            </a:rPr>
            <a:t> Technologies &amp; Devices</a:t>
          </a:r>
          <a:endParaRPr lang="en-US" sz="1400" b="1" kern="1200" dirty="0">
            <a:latin typeface="Arial" pitchFamily="34" charset="0"/>
            <a:cs typeface="Arial" pitchFamily="34" charset="0"/>
          </a:endParaRPr>
        </a:p>
      </dsp:txBody>
      <dsp:txXfrm>
        <a:off x="1341056" y="1729568"/>
        <a:ext cx="1569327" cy="982844"/>
      </dsp:txXfrm>
    </dsp:sp>
    <dsp:sp modelId="{D911812D-0C50-4C31-8A43-415E57EB90DC}">
      <dsp:nvSpPr>
        <dsp:cNvPr id="0" name=""/>
        <dsp:cNvSpPr/>
      </dsp:nvSpPr>
      <dsp:spPr>
        <a:xfrm>
          <a:off x="2119055" y="471533"/>
          <a:ext cx="4354993" cy="4354993"/>
        </a:xfrm>
        <a:custGeom>
          <a:avLst/>
          <a:gdLst/>
          <a:ahLst/>
          <a:cxnLst/>
          <a:rect l="0" t="0" r="0" b="0"/>
          <a:pathLst>
            <a:path>
              <a:moveTo>
                <a:pt x="235368" y="1192799"/>
              </a:moveTo>
              <a:arcTo wR="2177496" hR="2177496" stAng="12413154" swAng="2125702"/>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7FE0C-D157-4473-B98F-67FDE465A781}">
      <dsp:nvSpPr>
        <dsp:cNvPr id="0" name=""/>
        <dsp:cNvSpPr/>
      </dsp:nvSpPr>
      <dsp:spPr>
        <a:xfrm>
          <a:off x="510411" y="584596"/>
          <a:ext cx="1067671" cy="1067671"/>
        </a:xfrm>
        <a:prstGeom prst="pieWedg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smtClean="0"/>
            <a:t>Resource Network</a:t>
          </a:r>
        </a:p>
      </dsp:txBody>
      <dsp:txXfrm>
        <a:off x="823125" y="897310"/>
        <a:ext cx="754957" cy="754957"/>
      </dsp:txXfrm>
    </dsp:sp>
    <dsp:sp modelId="{932784F9-DAA7-4D83-904C-E2518DA25024}">
      <dsp:nvSpPr>
        <dsp:cNvPr id="0" name=""/>
        <dsp:cNvSpPr/>
      </dsp:nvSpPr>
      <dsp:spPr>
        <a:xfrm rot="5400000">
          <a:off x="1627397" y="584596"/>
          <a:ext cx="1067671" cy="1067671"/>
        </a:xfrm>
        <a:prstGeom prst="pieWedge">
          <a:avLst/>
        </a:prstGeom>
        <a:gradFill rotWithShape="0">
          <a:gsLst>
            <a:gs pos="0">
              <a:schemeClr val="accent1">
                <a:alpha val="90000"/>
                <a:hueOff val="0"/>
                <a:satOff val="0"/>
                <a:lumOff val="0"/>
                <a:alphaOff val="-13333"/>
                <a:tint val="50000"/>
                <a:satMod val="300000"/>
              </a:schemeClr>
            </a:gs>
            <a:gs pos="35000">
              <a:schemeClr val="accent1">
                <a:alpha val="90000"/>
                <a:hueOff val="0"/>
                <a:satOff val="0"/>
                <a:lumOff val="0"/>
                <a:alphaOff val="-13333"/>
                <a:tint val="37000"/>
                <a:satMod val="300000"/>
              </a:schemeClr>
            </a:gs>
            <a:gs pos="100000">
              <a:schemeClr val="accent1">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smtClean="0"/>
            <a:t>Learning Assistant</a:t>
          </a:r>
        </a:p>
      </dsp:txBody>
      <dsp:txXfrm rot="-5400000">
        <a:off x="1627397" y="897310"/>
        <a:ext cx="754957" cy="754957"/>
      </dsp:txXfrm>
    </dsp:sp>
    <dsp:sp modelId="{41FBD4E5-D527-46F9-86A7-A21E78F66641}">
      <dsp:nvSpPr>
        <dsp:cNvPr id="0" name=""/>
        <dsp:cNvSpPr/>
      </dsp:nvSpPr>
      <dsp:spPr>
        <a:xfrm rot="10800000">
          <a:off x="1627397" y="1701582"/>
          <a:ext cx="1067671" cy="1067671"/>
        </a:xfrm>
        <a:prstGeom prst="pieWedge">
          <a:avLst/>
        </a:prstGeom>
        <a:gradFill rotWithShape="0">
          <a:gsLst>
            <a:gs pos="0">
              <a:schemeClr val="accent1">
                <a:alpha val="90000"/>
                <a:hueOff val="0"/>
                <a:satOff val="0"/>
                <a:lumOff val="0"/>
                <a:alphaOff val="-26667"/>
                <a:tint val="50000"/>
                <a:satMod val="300000"/>
              </a:schemeClr>
            </a:gs>
            <a:gs pos="35000">
              <a:schemeClr val="accent1">
                <a:alpha val="90000"/>
                <a:hueOff val="0"/>
                <a:satOff val="0"/>
                <a:lumOff val="0"/>
                <a:alphaOff val="-26667"/>
                <a:tint val="37000"/>
                <a:satMod val="300000"/>
              </a:schemeClr>
            </a:gs>
            <a:gs pos="100000">
              <a:schemeClr val="accent1">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Automate Skills Dev.</a:t>
          </a:r>
          <a:endParaRPr lang="en-US" sz="1000" kern="1200" dirty="0"/>
        </a:p>
      </dsp:txBody>
      <dsp:txXfrm rot="10800000">
        <a:off x="1627397" y="1701582"/>
        <a:ext cx="754957" cy="754957"/>
      </dsp:txXfrm>
    </dsp:sp>
    <dsp:sp modelId="{1673823A-BF7E-4A9A-8E5F-1322B2F57BE2}">
      <dsp:nvSpPr>
        <dsp:cNvPr id="0" name=""/>
        <dsp:cNvSpPr/>
      </dsp:nvSpPr>
      <dsp:spPr>
        <a:xfrm rot="16200000">
          <a:off x="510411" y="1701582"/>
          <a:ext cx="1067671" cy="1067671"/>
        </a:xfrm>
        <a:prstGeom prst="pieWedg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Personal Learning Records</a:t>
          </a:r>
          <a:endParaRPr lang="en-US" sz="1000" kern="1200" dirty="0"/>
        </a:p>
      </dsp:txBody>
      <dsp:txXfrm rot="5400000">
        <a:off x="823125" y="1701582"/>
        <a:ext cx="754957" cy="754957"/>
      </dsp:txXfrm>
    </dsp:sp>
    <dsp:sp modelId="{7BD13B4D-85E1-4DCB-95FD-490A7D78696C}">
      <dsp:nvSpPr>
        <dsp:cNvPr id="0" name=""/>
        <dsp:cNvSpPr/>
      </dsp:nvSpPr>
      <dsp:spPr>
        <a:xfrm>
          <a:off x="76201" y="7832"/>
          <a:ext cx="3053076" cy="3261197"/>
        </a:xfrm>
        <a:prstGeom prst="circularArrow">
          <a:avLst/>
        </a:prstGeom>
        <a:gradFill rotWithShape="0">
          <a:gsLst>
            <a:gs pos="0">
              <a:schemeClr val="accent1">
                <a:tint val="40000"/>
                <a:hueOff val="0"/>
                <a:satOff val="0"/>
                <a:lumOff val="0"/>
                <a:alphaOff val="0"/>
                <a:tint val="50000"/>
                <a:satMod val="300000"/>
              </a:schemeClr>
            </a:gs>
            <a:gs pos="35000">
              <a:schemeClr val="accent1">
                <a:tint val="40000"/>
                <a:hueOff val="0"/>
                <a:satOff val="0"/>
                <a:lumOff val="0"/>
                <a:alphaOff val="0"/>
                <a:tint val="37000"/>
                <a:satMod val="300000"/>
              </a:schemeClr>
            </a:gs>
            <a:gs pos="100000">
              <a:schemeClr val="accent1">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D7A17E6-0339-4BDB-966A-532FFD983C75}">
      <dsp:nvSpPr>
        <dsp:cNvPr id="0" name=""/>
        <dsp:cNvSpPr/>
      </dsp:nvSpPr>
      <dsp:spPr>
        <a:xfrm rot="10800000">
          <a:off x="73914" y="241231"/>
          <a:ext cx="3042920" cy="2903934"/>
        </a:xfrm>
        <a:prstGeom prst="circularArrow">
          <a:avLst/>
        </a:prstGeom>
        <a:gradFill rotWithShape="0">
          <a:gsLst>
            <a:gs pos="0">
              <a:schemeClr val="accent1">
                <a:tint val="40000"/>
                <a:hueOff val="0"/>
                <a:satOff val="0"/>
                <a:lumOff val="0"/>
                <a:alphaOff val="0"/>
                <a:tint val="50000"/>
                <a:satMod val="300000"/>
              </a:schemeClr>
            </a:gs>
            <a:gs pos="35000">
              <a:schemeClr val="accent1">
                <a:tint val="40000"/>
                <a:hueOff val="0"/>
                <a:satOff val="0"/>
                <a:lumOff val="0"/>
                <a:alphaOff val="0"/>
                <a:tint val="37000"/>
                <a:satMod val="300000"/>
              </a:schemeClr>
            </a:gs>
            <a:gs pos="100000">
              <a:schemeClr val="accent1">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0" tIns="45715" rIns="91430" bIns="45715" rtlCol="0"/>
          <a:lstStyle>
            <a:lvl1pPr algn="r">
              <a:defRPr sz="1200"/>
            </a:lvl1pPr>
          </a:lstStyle>
          <a:p>
            <a:fld id="{4EF2F9B0-8960-40D0-9B77-09E01D464A42}" type="datetimeFigureOut">
              <a:rPr lang="en-US" smtClean="0"/>
              <a:pPr/>
              <a:t>2/27/2014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0" tIns="45715" rIns="91430" bIns="45715" rtlCol="0" anchor="b"/>
          <a:lstStyle>
            <a:lvl1pPr algn="r">
              <a:defRPr sz="1200"/>
            </a:lvl1pPr>
          </a:lstStyle>
          <a:p>
            <a:fld id="{5E400A8E-DA7E-4A37-AF25-F20B9D55A062}" type="slidenum">
              <a:rPr lang="en-US" smtClean="0"/>
              <a:pPr/>
              <a:t>‹#›</a:t>
            </a:fld>
            <a:endParaRPr lang="en-US"/>
          </a:p>
        </p:txBody>
      </p:sp>
    </p:spTree>
    <p:extLst>
      <p:ext uri="{BB962C8B-B14F-4D97-AF65-F5344CB8AC3E}">
        <p14:creationId xmlns:p14="http://schemas.microsoft.com/office/powerpoint/2010/main" val="329373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CC2E9206-2468-4F0C-B908-169CE8B6EF2C}" type="datetimeFigureOut">
              <a:rPr lang="en-US" smtClean="0"/>
              <a:pPr/>
              <a:t>2/27/2014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00BDCAC9-656E-44D4-A4E0-697FA80202FB}" type="slidenum">
              <a:rPr lang="en-US" smtClean="0"/>
              <a:pPr/>
              <a:t>‹#›</a:t>
            </a:fld>
            <a:endParaRPr lang="en-US"/>
          </a:p>
        </p:txBody>
      </p:sp>
    </p:spTree>
    <p:extLst>
      <p:ext uri="{BB962C8B-B14F-4D97-AF65-F5344CB8AC3E}">
        <p14:creationId xmlns:p14="http://schemas.microsoft.com/office/powerpoint/2010/main" val="364591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pPr/>
              <a:t>1</a:t>
            </a:fld>
            <a:endParaRPr lang="en-US"/>
          </a:p>
        </p:txBody>
      </p:sp>
    </p:spTree>
    <p:extLst>
      <p:ext uri="{BB962C8B-B14F-4D97-AF65-F5344CB8AC3E}">
        <p14:creationId xmlns:p14="http://schemas.microsoft.com/office/powerpoint/2010/main" val="28204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CA" dirty="0" smtClean="0"/>
              <a:t>Our clients and partners tap into our extensive pool of highly sought-after technical experts, researchers, business specialists, software designers, programmers, and engineers in the fields of novel electronic and photonic devices, prototype development, advanced analytics and machine reasoning, and individualized learning technologies.</a:t>
            </a:r>
            <a:endParaRPr lang="en-US" dirty="0" smtClean="0"/>
          </a:p>
          <a:p>
            <a:pPr fontAlgn="auto">
              <a:spcBef>
                <a:spcPts val="0"/>
              </a:spcBef>
              <a:spcAft>
                <a:spcPts val="0"/>
              </a:spcAft>
              <a:defRPr/>
            </a:pPr>
            <a:r>
              <a:rPr lang="en-CA" dirty="0" smtClean="0"/>
              <a:t> </a:t>
            </a:r>
            <a:endParaRPr lang="en-US" dirty="0" smtClean="0"/>
          </a:p>
          <a:p>
            <a:pPr fontAlgn="auto">
              <a:spcBef>
                <a:spcPts val="0"/>
              </a:spcBef>
              <a:spcAft>
                <a:spcPts val="0"/>
              </a:spcAft>
              <a:defRPr/>
            </a:pPr>
            <a:r>
              <a:rPr lang="en-CA" dirty="0" smtClean="0"/>
              <a:t>We are a multidisciplinary organization that can link ICT activities to other key sectors including aerospace, construction, surface transportation, energy, agriculture, and security and disruptive technologies, as you need. The broad spectrum of disciplines across NRC can help move technologies forward, and the exchange of ideas among areas of research within the same organization allows for rapid technological advancements in new and exciting sectors. </a:t>
            </a:r>
            <a:endParaRPr lang="en-US" dirty="0" smtClean="0"/>
          </a:p>
          <a:p>
            <a:pPr fontAlgn="auto">
              <a:spcBef>
                <a:spcPts val="0"/>
              </a:spcBef>
              <a:spcAft>
                <a:spcPts val="0"/>
              </a:spcAft>
              <a:defRPr/>
            </a:pPr>
            <a:endParaRPr lang="en-CA" dirty="0" smtClean="0"/>
          </a:p>
          <a:p>
            <a:pPr fontAlgn="auto">
              <a:spcBef>
                <a:spcPts val="0"/>
              </a:spcBef>
              <a:spcAft>
                <a:spcPts val="0"/>
              </a:spcAft>
              <a:defRPr/>
            </a:pPr>
            <a:r>
              <a:rPr lang="en-CA" dirty="0" smtClean="0"/>
              <a:t>We are here to provide you with technology solutions for the following market segments:</a:t>
            </a:r>
            <a:endParaRPr lang="en-US" dirty="0" smtClean="0"/>
          </a:p>
          <a:p>
            <a:pPr fontAlgn="auto">
              <a:spcBef>
                <a:spcPts val="0"/>
              </a:spcBef>
              <a:spcAft>
                <a:spcPts val="0"/>
              </a:spcAft>
              <a:buFont typeface="Arial" pitchFamily="34" charset="0"/>
              <a:buChar char="•"/>
              <a:defRPr/>
            </a:pPr>
            <a:r>
              <a:rPr lang="en-CA" dirty="0" smtClean="0"/>
              <a:t>Advance photonic communication technologies to support the exponentially growing global demand for telecommunication services.</a:t>
            </a:r>
            <a:endParaRPr lang="en-US" dirty="0" smtClean="0"/>
          </a:p>
          <a:p>
            <a:pPr fontAlgn="auto">
              <a:spcBef>
                <a:spcPts val="0"/>
              </a:spcBef>
              <a:spcAft>
                <a:spcPts val="0"/>
              </a:spcAft>
              <a:buFont typeface="Arial" pitchFamily="34" charset="0"/>
              <a:buChar char="•"/>
              <a:defRPr/>
            </a:pPr>
            <a:r>
              <a:rPr lang="en-CA" dirty="0" err="1" smtClean="0"/>
              <a:t>GaN</a:t>
            </a:r>
            <a:r>
              <a:rPr lang="en-CA" dirty="0" smtClean="0"/>
              <a:t> technologies and devices for the next generation of RF power transistor technology that offers higher power, higher efficiency and wider bandwidth than today’s solutions. </a:t>
            </a:r>
          </a:p>
          <a:p>
            <a:pPr fontAlgn="auto">
              <a:spcBef>
                <a:spcPts val="0"/>
              </a:spcBef>
              <a:spcAft>
                <a:spcPts val="0"/>
              </a:spcAft>
              <a:buFont typeface="Arial" pitchFamily="34" charset="0"/>
              <a:buChar char="•"/>
              <a:defRPr/>
            </a:pPr>
            <a:r>
              <a:rPr lang="en-CA" dirty="0" smtClean="0"/>
              <a:t>Printable Electronics </a:t>
            </a:r>
            <a:r>
              <a:rPr lang="en-US" dirty="0" smtClean="0"/>
              <a:t>solutions enable lower-cost digital manufacturing of ubiquitous electronic devices, transforming industries and creating new markets. </a:t>
            </a:r>
            <a:endParaRPr lang="en-CA" dirty="0" smtClean="0"/>
          </a:p>
          <a:p>
            <a:pPr fontAlgn="auto">
              <a:spcBef>
                <a:spcPts val="0"/>
              </a:spcBef>
              <a:spcAft>
                <a:spcPts val="0"/>
              </a:spcAft>
              <a:buFont typeface="Arial" pitchFamily="34" charset="0"/>
              <a:buChar char="•"/>
              <a:defRPr/>
            </a:pPr>
            <a:r>
              <a:rPr lang="en-CA" dirty="0" smtClean="0"/>
              <a:t>Advanced analytics and machine reasoning for long-term cost-effective solution in the area of data analytics.</a:t>
            </a:r>
            <a:endParaRPr lang="en-US" dirty="0" smtClean="0"/>
          </a:p>
          <a:p>
            <a:pPr fontAlgn="auto">
              <a:spcBef>
                <a:spcPts val="0"/>
              </a:spcBef>
              <a:spcAft>
                <a:spcPts val="0"/>
              </a:spcAft>
              <a:buFont typeface="Arial" pitchFamily="34" charset="0"/>
              <a:buChar char="•"/>
              <a:defRPr/>
            </a:pPr>
            <a:r>
              <a:rPr lang="en-CA" dirty="0" smtClean="0"/>
              <a:t>Individualized learning technologies for reduced-cost training, knowledge and learning management.</a:t>
            </a: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AD654B-188A-43CB-A1A7-F25597715BC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5329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We already said that Skills shortages are costly to the economy </a:t>
            </a: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And, </a:t>
            </a:r>
            <a:r>
              <a:rPr lang="en-CA" sz="1200" dirty="0" smtClean="0">
                <a:effectLst/>
                <a:latin typeface="+mn-lt"/>
                <a:ea typeface="Calibri"/>
                <a:cs typeface="Times New Roman"/>
              </a:rPr>
              <a:t>Formal modes of education and training can’t keep pace with the changing environment: what we learn is not valuable as long </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There are several means, training is one of them.</a:t>
            </a: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Shrinking half-life of knowledge (basically, what we learn is not valuable as long)</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Formal modes of education and training have not adapted</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Plus, traditional platforms focus on the organizations using them.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And they are based on the one size fits all mentality (just like traditional education)</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They are shifting their view, mostly because of their markets becoming saturated, but they still have unresolved issues.</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There are other ways of addressing the problem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Like bringing skilled people in from other provinces, other countries</a:t>
            </a:r>
            <a:endParaRPr lang="en-US" sz="1200" dirty="0" smtClean="0">
              <a:effectLst/>
              <a:latin typeface="+mn-lt"/>
              <a:ea typeface="Calibri"/>
              <a:cs typeface="Times New Roman"/>
            </a:endParaRPr>
          </a:p>
          <a:p>
            <a:pPr marL="2057400" marR="0" lvl="4" indent="-228600">
              <a:lnSpc>
                <a:spcPct val="115000"/>
              </a:lnSpc>
              <a:spcBef>
                <a:spcPts val="0"/>
              </a:spcBef>
              <a:spcAft>
                <a:spcPts val="0"/>
              </a:spcAft>
              <a:buFont typeface="+mj-lt"/>
              <a:buAutoNum type="alphaLcPeriod"/>
            </a:pPr>
            <a:r>
              <a:rPr lang="en-CA" sz="1200" dirty="0" smtClean="0">
                <a:effectLst/>
                <a:latin typeface="+mn-lt"/>
                <a:ea typeface="Calibri"/>
                <a:cs typeface="Times New Roman"/>
              </a:rPr>
              <a:t>We don’t believe this is a long term solution</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 But, one of the ways is to provide the means to more efficiently ‘skill’ people.</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Through adapting to the user, not forcing the user to adapt to a ‘course’ or ‘program’ or whatever. Yes, initial education and skilling is important. But lifelong learning needs better tools.</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3</a:t>
            </a:fld>
            <a:endParaRPr lang="en-US"/>
          </a:p>
        </p:txBody>
      </p:sp>
    </p:spTree>
    <p:extLst>
      <p:ext uri="{BB962C8B-B14F-4D97-AF65-F5344CB8AC3E}">
        <p14:creationId xmlns:p14="http://schemas.microsoft.com/office/powerpoint/2010/main" val="412476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NRC owns existing component technologies that de-risk solution development and reduce time to market: TRL range from 3 to 9.</a:t>
            </a:r>
          </a:p>
          <a:p>
            <a:pPr marL="1570038" lvl="3"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These are not technologies owned or likely to be developed by either O&amp;G or learning technology industries</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Expertise. NRC is a globally recognized leader in emerging learning technologies with a proven track record of forecasting where technology will be years in advance of the field. </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Because we aren’t in the business of selling oil, software or content, we can provide a crucial horizontal link between the enterprises that do. </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spcAft>
                <a:spcPts val="975"/>
              </a:spcAft>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NRC has successfully developed, transferred and licensed learning technologies to solution providers.</a:t>
            </a:r>
            <a:endParaRPr lang="en-US" smtClean="0">
              <a:ea typeface="Calibri" panose="020F0502020204030204" pitchFamily="34" charset="0"/>
              <a:cs typeface="Times New Roman" panose="02020603050405020304" pitchFamily="18" charset="0"/>
            </a:endParaRPr>
          </a:p>
          <a:p>
            <a:pPr>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ABF5FE-69F3-4A5D-809A-32A18E9C7599}" type="slidenum">
              <a:rPr lang="en-US">
                <a:solidFill>
                  <a:srgbClr val="000000"/>
                </a:solidFill>
              </a:rPr>
              <a:pPr fontAlgn="base">
                <a:spcBef>
                  <a:spcPct val="0"/>
                </a:spcBef>
                <a:spcAft>
                  <a:spcPct val="0"/>
                </a:spcAft>
              </a:pPr>
              <a:t>4</a:t>
            </a:fld>
            <a:endParaRPr lang="en-US">
              <a:solidFill>
                <a:srgbClr val="000000"/>
              </a:solidFill>
            </a:endParaRPr>
          </a:p>
        </p:txBody>
      </p:sp>
    </p:spTree>
    <p:extLst>
      <p:ext uri="{BB962C8B-B14F-4D97-AF65-F5344CB8AC3E}">
        <p14:creationId xmlns:p14="http://schemas.microsoft.com/office/powerpoint/2010/main" val="341851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28663" lvl="1" indent="-279400">
              <a:lnSpc>
                <a:spcPct val="115000"/>
              </a:lnSpc>
              <a:spcBef>
                <a:spcPct val="0"/>
              </a:spcBef>
              <a:buFont typeface="Calibri" panose="020F0502020204030204" pitchFamily="34" charset="0"/>
              <a:buAutoNum type="alphaLcPeriod"/>
            </a:pPr>
            <a:r>
              <a:rPr lang="en-US" smtClean="0">
                <a:ea typeface="Calibri" panose="020F0502020204030204" pitchFamily="34" charset="0"/>
                <a:cs typeface="Times New Roman" panose="02020603050405020304" pitchFamily="18" charset="0"/>
              </a:rPr>
              <a:t>the solution would consist of the main components as shown on the slide</a:t>
            </a: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Learning as a Cloud Service - will create a distributed learning layer, which is mechanism for working with data no matter where it is stored, through desktop, mobile and other devices.</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Resource Repository Network – will create a resource graph from multiple sources and multiple formats including live and dynamic data such as oilfield data, refinery instrumentation, or Oil and Gas market information.</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Record - this project will define how we represent, capture, and leverage user activity, including ratings, test results, performance measures, and the like, in a distributed learning and work environment.</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Automated Competence Development And Recognition – whereas existing recommender systems depend on manually defined metrics, this system will detect new and emerging competences and automatically assess employee performance.</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spcAft>
                <a:spcPts val="975"/>
              </a:spcAft>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Assistant – this project will develop an integrated learning appliance, a mechanism for looking up or finding references or resources inside other programs or environments. </a:t>
            </a:r>
            <a:endParaRPr lang="en-US" smtClean="0">
              <a:ea typeface="Calibri" panose="020F0502020204030204" pitchFamily="34" charset="0"/>
              <a:cs typeface="Times New Roman" panose="02020603050405020304" pitchFamily="18" charset="0"/>
            </a:endParaRPr>
          </a:p>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13177F-E335-4E52-B904-D741E05FEE43}" type="slidenum">
              <a:rPr lang="en-US">
                <a:solidFill>
                  <a:srgbClr val="000000"/>
                </a:solidFill>
              </a:rPr>
              <a:pPr fontAlgn="base">
                <a:spcBef>
                  <a:spcPct val="0"/>
                </a:spcBef>
                <a:spcAft>
                  <a:spcPct val="0"/>
                </a:spcAft>
              </a:pPr>
              <a:t>7</a:t>
            </a:fld>
            <a:endParaRPr lang="en-US">
              <a:solidFill>
                <a:srgbClr val="000000"/>
              </a:solidFill>
            </a:endParaRPr>
          </a:p>
        </p:txBody>
      </p:sp>
    </p:spTree>
    <p:extLst>
      <p:ext uri="{BB962C8B-B14F-4D97-AF65-F5344CB8AC3E}">
        <p14:creationId xmlns:p14="http://schemas.microsoft.com/office/powerpoint/2010/main" val="30642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invGray">
          <a:xfrm>
            <a:off x="0" y="0"/>
            <a:ext cx="91440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screen"/>
          <a:stretch>
            <a:fillRect/>
          </a:stretch>
        </p:blipFill>
        <p:spPr>
          <a:xfrm>
            <a:off x="7162800" y="108662"/>
            <a:ext cx="1549457" cy="243668"/>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364224"/>
            <a:ext cx="8229617" cy="3048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88085"/>
            <a:ext cx="9144000" cy="5181600"/>
          </a:xfrm>
          <a:prstGeom prst="rect">
            <a:avLst/>
          </a:prstGeom>
        </p:spPr>
      </p:pic>
      <p:sp>
        <p:nvSpPr>
          <p:cNvPr id="8" name="Rectangle 7"/>
          <p:cNvSpPr/>
          <p:nvPr userDrawn="1"/>
        </p:nvSpPr>
        <p:spPr>
          <a:xfrm>
            <a:off x="0" y="1295400"/>
            <a:ext cx="9144000" cy="3733800"/>
          </a:xfrm>
          <a:prstGeom prst="rect">
            <a:avLst/>
          </a:prstGeom>
          <a:gradFill>
            <a:gsLst>
              <a:gs pos="0">
                <a:schemeClr val="bg1">
                  <a:alpha val="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6" name="Picture 5"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pic>
        <p:nvPicPr>
          <p:cNvPr id="9" name="Picture 8" descr="nrc-logotype-e.png"/>
          <p:cNvPicPr>
            <a:picLocks noChangeAspect="1"/>
          </p:cNvPicPr>
          <p:nvPr userDrawn="1"/>
        </p:nvPicPr>
        <p:blipFill>
          <a:blip r:embed="rId3" cstate="screen"/>
          <a:stretch>
            <a:fillRect/>
          </a:stretch>
        </p:blipFill>
        <p:spPr>
          <a:xfrm>
            <a:off x="7509640" y="6584730"/>
            <a:ext cx="1219200" cy="191732"/>
          </a:xfrm>
          <a:prstGeom prst="rect">
            <a:avLst/>
          </a:prstGeom>
        </p:spPr>
      </p:pic>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nrc-logotype-e.png"/>
          <p:cNvPicPr>
            <a:picLocks noChangeAspect="1"/>
          </p:cNvPicPr>
          <p:nvPr userDrawn="1"/>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sp>
        <p:nvSpPr>
          <p:cNvPr id="7" name="Rectangle 6"/>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2.png"/>
          <p:cNvPicPr>
            <a:picLocks noChangeAspect="1"/>
          </p:cNvPicPr>
          <p:nvPr userDrawn="1"/>
        </p:nvPicPr>
        <p:blipFill>
          <a:blip r:embed="rId10" cstate="screen"/>
          <a:srcRect/>
          <a:stretch>
            <a:fillRect/>
          </a:stretch>
        </p:blipFill>
        <p:spPr bwMode="invGray">
          <a:xfrm>
            <a:off x="0" y="0"/>
            <a:ext cx="9144000" cy="1666837"/>
          </a:xfrm>
          <a:prstGeom prst="rect">
            <a:avLst/>
          </a:prstGeom>
        </p:spPr>
      </p:pic>
      <p:sp>
        <p:nvSpPr>
          <p:cNvPr id="7" name="Rectangle 6"/>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nrc-logotype-e.png"/>
          <p:cNvPicPr>
            <a:picLocks noChangeAspect="1"/>
          </p:cNvPicPr>
          <p:nvPr userDrawn="1"/>
        </p:nvPicPr>
        <p:blipFill>
          <a:blip r:embed="rId11"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77001"/>
            <a:ext cx="28956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fld id="{A5580D42-4309-42CB-9101-536F0D1551A5}" type="slidenum">
              <a:rPr lang="en-US" smtClean="0"/>
              <a:pPr/>
              <a:t>‹#›</a:t>
            </a:fld>
            <a:endParaRPr lang="en-US" dirty="0"/>
          </a:p>
        </p:txBody>
      </p:sp>
      <p:sp>
        <p:nvSpPr>
          <p:cNvPr id="11" name="Rectangle 10"/>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7" r:id="rId6"/>
    <p:sldLayoutId id="2147483662" r:id="rId7"/>
    <p:sldLayoutId id="2147483654" r:id="rId8"/>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nrc-cnrc.gc.ca/fra/solutions/collaborative/saar.html" TargetMode="External"/><Relationship Id="rId2" Type="http://schemas.openxmlformats.org/officeDocument/2006/relationships/hyperlink" Target="http://nrc-cnrc.gc.ca/eng/solutions/collaborative/lpss.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1"/>
            <a:ext cx="7315200" cy="2686050"/>
          </a:xfrm>
        </p:spPr>
        <p:txBody>
          <a:bodyPr/>
          <a:lstStyle/>
          <a:p>
            <a:r>
              <a:rPr lang="en-US" sz="3600" dirty="0"/>
              <a:t>L</a:t>
            </a:r>
            <a:r>
              <a:rPr lang="en-US" sz="3600" dirty="0" smtClean="0"/>
              <a:t>earning and Performance Support Systems</a:t>
            </a:r>
            <a:r>
              <a:rPr lang="en-US" sz="3600" dirty="0" smtClean="0"/>
              <a:t/>
            </a:r>
            <a:br>
              <a:rPr lang="en-US" sz="3600" dirty="0" smtClean="0"/>
            </a:br>
            <a:endParaRPr lang="en-US" sz="2800" dirty="0"/>
          </a:p>
        </p:txBody>
      </p:sp>
      <p:sp>
        <p:nvSpPr>
          <p:cNvPr id="3" name="Subtitle 2"/>
          <p:cNvSpPr>
            <a:spLocks noGrp="1"/>
          </p:cNvSpPr>
          <p:nvPr>
            <p:ph type="subTitle" idx="1"/>
          </p:nvPr>
        </p:nvSpPr>
        <p:spPr/>
        <p:txBody>
          <a:bodyPr>
            <a:normAutofit/>
          </a:bodyPr>
          <a:lstStyle/>
          <a:p>
            <a:r>
              <a:rPr lang="en-US" sz="1600" dirty="0" smtClean="0"/>
              <a:t>Stephen Downes</a:t>
            </a:r>
          </a:p>
          <a:p>
            <a:r>
              <a:rPr lang="en-US" sz="1600" dirty="0" smtClean="0"/>
              <a:t>27 </a:t>
            </a:r>
            <a:r>
              <a:rPr lang="en-US" sz="1600" dirty="0" smtClean="0"/>
              <a:t>Feb, </a:t>
            </a:r>
            <a:r>
              <a:rPr lang="en-US" sz="1600" dirty="0" smtClean="0"/>
              <a:t>2014</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Core Projects, Implementation Projects</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33400" y="1752600"/>
            <a:ext cx="7832829" cy="4261080"/>
          </a:xfrm>
          <a:prstGeom prst="rect">
            <a:avLst/>
          </a:prstGeom>
        </p:spPr>
      </p:pic>
    </p:spTree>
    <p:extLst>
      <p:ext uri="{BB962C8B-B14F-4D97-AF65-F5344CB8AC3E}">
        <p14:creationId xmlns:p14="http://schemas.microsoft.com/office/powerpoint/2010/main" val="325586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This Difficult?</a:t>
            </a:r>
            <a:endParaRPr lang="en-CA" dirty="0"/>
          </a:p>
        </p:txBody>
      </p:sp>
      <p:sp>
        <p:nvSpPr>
          <p:cNvPr id="3" name="Content Placeholder 2"/>
          <p:cNvSpPr>
            <a:spLocks noGrp="1"/>
          </p:cNvSpPr>
          <p:nvPr>
            <p:ph idx="1"/>
          </p:nvPr>
        </p:nvSpPr>
        <p:spPr/>
        <p:txBody>
          <a:bodyPr/>
          <a:lstStyle/>
          <a:p>
            <a:r>
              <a:rPr lang="en-CA" dirty="0" smtClean="0"/>
              <a:t>It’s not one big thing…</a:t>
            </a:r>
          </a:p>
          <a:p>
            <a:r>
              <a:rPr lang="en-CA" dirty="0" smtClean="0"/>
              <a:t>… but a set of many small things</a:t>
            </a:r>
          </a:p>
          <a:p>
            <a:r>
              <a:rPr lang="en-CA" dirty="0" smtClean="0"/>
              <a:t>Tasks that are simple in an enterprise system…</a:t>
            </a:r>
          </a:p>
          <a:p>
            <a:pPr lvl="1"/>
            <a:r>
              <a:rPr lang="en-CA" dirty="0" smtClean="0"/>
              <a:t>Like data storage</a:t>
            </a:r>
          </a:p>
          <a:p>
            <a:pPr lvl="1"/>
            <a:r>
              <a:rPr lang="en-CA" dirty="0" smtClean="0"/>
              <a:t>Like content distribution</a:t>
            </a:r>
          </a:p>
          <a:p>
            <a:pPr lvl="1"/>
            <a:r>
              <a:rPr lang="en-CA" dirty="0" smtClean="0"/>
              <a:t>Like authentication</a:t>
            </a:r>
          </a:p>
          <a:p>
            <a:pPr lvl="1"/>
            <a:r>
              <a:rPr lang="en-CA" dirty="0" smtClean="0"/>
              <a:t>Like analytics</a:t>
            </a:r>
          </a:p>
          <a:p>
            <a:pPr marL="0" indent="0">
              <a:buNone/>
            </a:pPr>
            <a:r>
              <a:rPr lang="en-CA" dirty="0"/>
              <a:t>	</a:t>
            </a:r>
            <a:r>
              <a:rPr lang="en-CA" dirty="0" smtClean="0"/>
              <a:t>… become that much more difficult</a:t>
            </a:r>
          </a:p>
          <a:p>
            <a:endParaRPr lang="en-CA" dirty="0"/>
          </a:p>
        </p:txBody>
      </p:sp>
    </p:spTree>
    <p:extLst>
      <p:ext uri="{BB962C8B-B14F-4D97-AF65-F5344CB8AC3E}">
        <p14:creationId xmlns:p14="http://schemas.microsoft.com/office/powerpoint/2010/main" val="235899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LPSS Program?</a:t>
            </a:r>
            <a:endParaRPr lang="en-CA" dirty="0"/>
          </a:p>
        </p:txBody>
      </p:sp>
      <p:pic>
        <p:nvPicPr>
          <p:cNvPr id="4" name="Picture 3"/>
          <p:cNvPicPr>
            <a:picLocks noChangeAspect="1"/>
          </p:cNvPicPr>
          <p:nvPr/>
        </p:nvPicPr>
        <p:blipFill>
          <a:blip r:embed="rId2"/>
          <a:stretch>
            <a:fillRect/>
          </a:stretch>
        </p:blipFill>
        <p:spPr>
          <a:xfrm>
            <a:off x="629564" y="1371600"/>
            <a:ext cx="7884871" cy="3389026"/>
          </a:xfrm>
          <a:prstGeom prst="rect">
            <a:avLst/>
          </a:prstGeom>
        </p:spPr>
      </p:pic>
      <p:pic>
        <p:nvPicPr>
          <p:cNvPr id="5" name="Picture 4"/>
          <p:cNvPicPr>
            <a:picLocks noChangeAspect="1"/>
          </p:cNvPicPr>
          <p:nvPr/>
        </p:nvPicPr>
        <p:blipFill>
          <a:blip r:embed="rId3"/>
          <a:stretch>
            <a:fillRect/>
          </a:stretch>
        </p:blipFill>
        <p:spPr>
          <a:xfrm>
            <a:off x="914400" y="4572000"/>
            <a:ext cx="7045591" cy="1896199"/>
          </a:xfrm>
          <a:prstGeom prst="rect">
            <a:avLst/>
          </a:prstGeom>
        </p:spPr>
      </p:pic>
    </p:spTree>
    <p:extLst>
      <p:ext uri="{BB962C8B-B14F-4D97-AF65-F5344CB8AC3E}">
        <p14:creationId xmlns:p14="http://schemas.microsoft.com/office/powerpoint/2010/main" val="308601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b="1" dirty="0" smtClean="0">
                <a:solidFill>
                  <a:schemeClr val="tx1"/>
                </a:solidFill>
              </a:rPr>
              <a:t>Value Proposition:</a:t>
            </a:r>
          </a:p>
          <a:p>
            <a:pPr marL="342900" indent="-342900">
              <a:buFont typeface="Arial" panose="020B0604020202020204" pitchFamily="34" charset="0"/>
              <a:buChar char="•"/>
            </a:pPr>
            <a:r>
              <a:rPr lang="en-US" sz="2000" dirty="0" smtClean="0">
                <a:solidFill>
                  <a:schemeClr val="tx1"/>
                </a:solidFill>
              </a:rPr>
              <a:t>Problem: skills shortage in Canadian </a:t>
            </a:r>
            <a:r>
              <a:rPr lang="en-US" sz="2000" dirty="0" smtClean="0">
                <a:solidFill>
                  <a:schemeClr val="tx1"/>
                </a:solidFill>
              </a:rPr>
              <a:t>professions and industry</a:t>
            </a:r>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Solution: personal skills development infrastructure</a:t>
            </a:r>
          </a:p>
          <a:p>
            <a:r>
              <a:rPr lang="en-US" b="1" dirty="0" smtClean="0">
                <a:solidFill>
                  <a:schemeClr val="tx1"/>
                </a:solidFill>
              </a:rPr>
              <a:t>Market Pull:</a:t>
            </a:r>
          </a:p>
          <a:p>
            <a:pPr marL="342900" indent="-342900">
              <a:buFont typeface="Arial" panose="020B0604020202020204" pitchFamily="34" charset="0"/>
              <a:buChar char="•"/>
            </a:pPr>
            <a:r>
              <a:rPr lang="en-US" sz="2000" dirty="0" smtClean="0">
                <a:solidFill>
                  <a:schemeClr val="tx1"/>
                </a:solidFill>
              </a:rPr>
              <a:t>Ongoing negotiations with Ed Tech and </a:t>
            </a:r>
            <a:r>
              <a:rPr lang="en-US" sz="2000" dirty="0" err="1" smtClean="0">
                <a:solidFill>
                  <a:schemeClr val="tx1"/>
                </a:solidFill>
              </a:rPr>
              <a:t>Insuctry</a:t>
            </a:r>
            <a:r>
              <a:rPr lang="en-US" sz="2000" dirty="0" smtClean="0">
                <a:solidFill>
                  <a:schemeClr val="tx1"/>
                </a:solidFill>
              </a:rPr>
              <a:t> </a:t>
            </a:r>
            <a:r>
              <a:rPr lang="en-US" sz="2000" dirty="0" smtClean="0">
                <a:solidFill>
                  <a:schemeClr val="tx1"/>
                </a:solidFill>
              </a:rPr>
              <a:t>Clients</a:t>
            </a:r>
          </a:p>
          <a:p>
            <a:pPr marL="342900" indent="-342900">
              <a:buFont typeface="Arial" panose="020B0604020202020204" pitchFamily="34" charset="0"/>
              <a:buChar char="•"/>
            </a:pPr>
            <a:r>
              <a:rPr lang="en-US" sz="2000" dirty="0" smtClean="0">
                <a:solidFill>
                  <a:schemeClr val="tx1"/>
                </a:solidFill>
              </a:rPr>
              <a:t>Projects with universities, government departments, international bodies</a:t>
            </a:r>
          </a:p>
          <a:p>
            <a:r>
              <a:rPr lang="en-US" b="1" dirty="0" smtClean="0">
                <a:solidFill>
                  <a:schemeClr val="tx1"/>
                </a:solidFill>
              </a:rPr>
              <a:t>Program Design Based on Engagement:</a:t>
            </a:r>
          </a:p>
          <a:p>
            <a:pPr marL="342900" indent="-342900">
              <a:buFont typeface="Arial" panose="020B0604020202020204" pitchFamily="34" charset="0"/>
              <a:buChar char="•"/>
            </a:pPr>
            <a:r>
              <a:rPr lang="en-US" sz="2000" dirty="0" smtClean="0">
                <a:solidFill>
                  <a:schemeClr val="tx1"/>
                </a:solidFill>
              </a:rPr>
              <a:t>Product and service development with end-user clients</a:t>
            </a:r>
          </a:p>
          <a:p>
            <a:pPr marL="342900" indent="-342900">
              <a:buFont typeface="Arial" panose="020B0604020202020204" pitchFamily="34" charset="0"/>
              <a:buChar char="•"/>
            </a:pPr>
            <a:r>
              <a:rPr lang="en-US" sz="2000" dirty="0" smtClean="0">
                <a:solidFill>
                  <a:schemeClr val="tx1"/>
                </a:solidFill>
              </a:rPr>
              <a:t>Transfer and commercialization to Ed Tech partners</a:t>
            </a:r>
          </a:p>
          <a:p>
            <a:endParaRPr lang="en-US" dirty="0" smtClean="0"/>
          </a:p>
          <a:p>
            <a:endParaRPr lang="en-US" dirty="0"/>
          </a:p>
        </p:txBody>
      </p:sp>
    </p:spTree>
    <p:extLst>
      <p:ext uri="{BB962C8B-B14F-4D97-AF65-F5344CB8AC3E}">
        <p14:creationId xmlns:p14="http://schemas.microsoft.com/office/powerpoint/2010/main" val="43230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Contacts</a:t>
            </a:r>
            <a:endParaRPr lang="en-CA" dirty="0"/>
          </a:p>
        </p:txBody>
      </p:sp>
      <p:sp>
        <p:nvSpPr>
          <p:cNvPr id="3" name="Content Placeholder 2"/>
          <p:cNvSpPr>
            <a:spLocks noGrp="1"/>
          </p:cNvSpPr>
          <p:nvPr>
            <p:ph sz="half" idx="1"/>
          </p:nvPr>
        </p:nvSpPr>
        <p:spPr>
          <a:xfrm>
            <a:off x="685800" y="1941393"/>
            <a:ext cx="4572000" cy="990600"/>
          </a:xfrm>
        </p:spPr>
        <p:txBody>
          <a:bodyPr>
            <a:normAutofit fontScale="92500"/>
          </a:bodyPr>
          <a:lstStyle/>
          <a:p>
            <a:pPr marL="0" indent="0">
              <a:buNone/>
            </a:pPr>
            <a:r>
              <a:rPr lang="en-CA" dirty="0" smtClean="0"/>
              <a:t>Stephen Downes</a:t>
            </a:r>
          </a:p>
          <a:p>
            <a:pPr marL="0" indent="0">
              <a:buNone/>
            </a:pPr>
            <a:r>
              <a:rPr lang="en-CA" dirty="0" smtClean="0"/>
              <a:t>Stephen.Downes@nrc-cnrc.gc.ca</a:t>
            </a:r>
          </a:p>
          <a:p>
            <a:endParaRPr lang="en-CA" dirty="0"/>
          </a:p>
        </p:txBody>
      </p:sp>
      <p:sp>
        <p:nvSpPr>
          <p:cNvPr id="4" name="Content Placeholder 3"/>
          <p:cNvSpPr>
            <a:spLocks noGrp="1"/>
          </p:cNvSpPr>
          <p:nvPr>
            <p:ph sz="half" idx="2"/>
          </p:nvPr>
        </p:nvSpPr>
        <p:spPr>
          <a:xfrm>
            <a:off x="3289300" y="3158886"/>
            <a:ext cx="5105400" cy="1143000"/>
          </a:xfrm>
        </p:spPr>
        <p:txBody>
          <a:bodyPr>
            <a:normAutofit fontScale="92500"/>
          </a:bodyPr>
          <a:lstStyle/>
          <a:p>
            <a:pPr marL="0" indent="0">
              <a:buNone/>
            </a:pPr>
            <a:r>
              <a:rPr lang="en-CA" dirty="0" err="1" smtClean="0"/>
              <a:t>Rodrigue.Savoie</a:t>
            </a:r>
            <a:endParaRPr lang="en-CA" dirty="0" smtClean="0"/>
          </a:p>
          <a:p>
            <a:pPr marL="0" indent="0">
              <a:buNone/>
            </a:pPr>
            <a:r>
              <a:rPr lang="en-CA" dirty="0" smtClean="0"/>
              <a:t>Rodrigue.Savoie@nrc-cnrc.gc.ca</a:t>
            </a:r>
          </a:p>
          <a:p>
            <a:pPr marL="0" indent="0">
              <a:buNone/>
            </a:pPr>
            <a:endParaRPr lang="en-CA"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14</a:t>
            </a:fld>
            <a:endParaRPr lang="en-US"/>
          </a:p>
        </p:txBody>
      </p:sp>
      <p:sp>
        <p:nvSpPr>
          <p:cNvPr id="6" name="TextBox 5"/>
          <p:cNvSpPr txBox="1"/>
          <p:nvPr/>
        </p:nvSpPr>
        <p:spPr>
          <a:xfrm>
            <a:off x="609600" y="4419600"/>
            <a:ext cx="7924800" cy="1661993"/>
          </a:xfrm>
          <a:prstGeom prst="rect">
            <a:avLst/>
          </a:prstGeom>
          <a:noFill/>
        </p:spPr>
        <p:txBody>
          <a:bodyPr wrap="square" rtlCol="0">
            <a:spAutoFit/>
          </a:bodyPr>
          <a:lstStyle/>
          <a:p>
            <a:r>
              <a:rPr lang="en-CA" sz="2400" dirty="0" smtClean="0">
                <a:hlinkClick r:id="rId2"/>
              </a:rPr>
              <a:t>http://nrc-cnrc.gc.ca/eng/solutions/collaborative/lpss.html</a:t>
            </a:r>
            <a:endParaRPr lang="en-CA" sz="2400" dirty="0" smtClean="0"/>
          </a:p>
          <a:p>
            <a:endParaRPr lang="en-CA" dirty="0" smtClean="0">
              <a:hlinkClick r:id="rId3"/>
            </a:endParaRPr>
          </a:p>
          <a:p>
            <a:r>
              <a:rPr lang="en-CA" sz="2400" dirty="0" smtClean="0">
                <a:hlinkClick r:id="rId3"/>
              </a:rPr>
              <a:t>http</a:t>
            </a:r>
            <a:r>
              <a:rPr lang="en-CA" sz="2400" dirty="0">
                <a:hlinkClick r:id="rId3"/>
              </a:rPr>
              <a:t>://</a:t>
            </a:r>
            <a:r>
              <a:rPr lang="en-CA" sz="2400" dirty="0" smtClean="0">
                <a:hlinkClick r:id="rId3"/>
              </a:rPr>
              <a:t>nrc-cnrc.gc.ca/fra/solutions/collaborative/saar.html</a:t>
            </a:r>
            <a:endParaRPr lang="en-CA" sz="2400" dirty="0" smtClean="0"/>
          </a:p>
          <a:p>
            <a:endParaRPr lang="en-CA" dirty="0"/>
          </a:p>
          <a:p>
            <a:endParaRPr lang="en-CA" dirty="0"/>
          </a:p>
        </p:txBody>
      </p:sp>
    </p:spTree>
    <p:extLst>
      <p:ext uri="{BB962C8B-B14F-4D97-AF65-F5344CB8AC3E}">
        <p14:creationId xmlns:p14="http://schemas.microsoft.com/office/powerpoint/2010/main" val="145773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50800" dist="38100" dir="2700000" algn="tl" rotWithShape="0">
                    <a:prstClr val="black">
                      <a:alpha val="40000"/>
                    </a:prstClr>
                  </a:outerShdw>
                </a:effectLst>
              </a:rPr>
              <a:t>World-Renowned Competencies</a:t>
            </a:r>
            <a:endParaRPr lang="en-US" dirty="0"/>
          </a:p>
        </p:txBody>
      </p:sp>
      <p:graphicFrame>
        <p:nvGraphicFramePr>
          <p:cNvPr id="6" name="Diagram 5"/>
          <p:cNvGraphicFramePr/>
          <p:nvPr/>
        </p:nvGraphicFramePr>
        <p:xfrm>
          <a:off x="388515" y="685800"/>
          <a:ext cx="8269308"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13"/>
          <p:cNvSpPr txBox="1">
            <a:spLocks noChangeArrowheads="1"/>
          </p:cNvSpPr>
          <p:nvPr/>
        </p:nvSpPr>
        <p:spPr bwMode="auto">
          <a:xfrm>
            <a:off x="3352800" y="2823627"/>
            <a:ext cx="2304256" cy="113877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NRC ICT </a:t>
            </a:r>
          </a:p>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Portfolio</a:t>
            </a:r>
          </a:p>
        </p:txBody>
      </p:sp>
      <p:sp>
        <p:nvSpPr>
          <p:cNvPr id="8" name="Text Box 13"/>
          <p:cNvSpPr txBox="1">
            <a:spLocks noChangeArrowheads="1"/>
          </p:cNvSpPr>
          <p:nvPr/>
        </p:nvSpPr>
        <p:spPr bwMode="auto">
          <a:xfrm>
            <a:off x="563563" y="5791200"/>
            <a:ext cx="332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Human-Computer Interface Usability</a:t>
            </a:r>
            <a:endParaRPr lang="en-US" sz="1400" b="1">
              <a:solidFill>
                <a:srgbClr val="1F497D"/>
              </a:solidFill>
              <a:latin typeface="Arial" panose="020B0604020202020204" pitchFamily="34" charset="0"/>
            </a:endParaRPr>
          </a:p>
        </p:txBody>
      </p:sp>
      <p:sp>
        <p:nvSpPr>
          <p:cNvPr id="9" name="Text Box 13"/>
          <p:cNvSpPr txBox="1">
            <a:spLocks noChangeArrowheads="1"/>
          </p:cNvSpPr>
          <p:nvPr/>
        </p:nvSpPr>
        <p:spPr bwMode="auto">
          <a:xfrm>
            <a:off x="838200" y="13716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Analytical Techniques and Materials Characterization</a:t>
            </a:r>
            <a:endParaRPr lang="en-US" sz="1400" b="1">
              <a:solidFill>
                <a:srgbClr val="1F497D"/>
              </a:solidFill>
              <a:latin typeface="Arial" panose="020B0604020202020204" pitchFamily="34" charset="0"/>
            </a:endParaRPr>
          </a:p>
        </p:txBody>
      </p:sp>
      <p:sp>
        <p:nvSpPr>
          <p:cNvPr id="10" name="Text Box 13"/>
          <p:cNvSpPr txBox="1">
            <a:spLocks noChangeArrowheads="1"/>
          </p:cNvSpPr>
          <p:nvPr/>
        </p:nvSpPr>
        <p:spPr bwMode="auto">
          <a:xfrm>
            <a:off x="468313" y="2057400"/>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Optical Testing</a:t>
            </a:r>
            <a:endParaRPr lang="en-US" sz="1400" b="1">
              <a:solidFill>
                <a:srgbClr val="1F497D"/>
              </a:solidFill>
              <a:latin typeface="Arial" panose="020B0604020202020204" pitchFamily="34" charset="0"/>
            </a:endParaRPr>
          </a:p>
        </p:txBody>
      </p:sp>
      <p:sp>
        <p:nvSpPr>
          <p:cNvPr id="11" name="Text Box 13"/>
          <p:cNvSpPr txBox="1">
            <a:spLocks noChangeArrowheads="1"/>
          </p:cNvSpPr>
          <p:nvPr/>
        </p:nvSpPr>
        <p:spPr bwMode="auto">
          <a:xfrm>
            <a:off x="304800" y="51816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Statistical-Based Machine Translation</a:t>
            </a:r>
          </a:p>
        </p:txBody>
      </p:sp>
      <p:sp>
        <p:nvSpPr>
          <p:cNvPr id="12" name="Text Box 13"/>
          <p:cNvSpPr txBox="1">
            <a:spLocks noChangeArrowheads="1"/>
          </p:cNvSpPr>
          <p:nvPr/>
        </p:nvSpPr>
        <p:spPr bwMode="auto">
          <a:xfrm>
            <a:off x="6019800" y="2130425"/>
            <a:ext cx="305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Semiconductor Foundry Services</a:t>
            </a:r>
            <a:endParaRPr lang="en-US" sz="1400" b="1">
              <a:solidFill>
                <a:srgbClr val="1F497D"/>
              </a:solidFill>
              <a:latin typeface="Arial" panose="020B0604020202020204" pitchFamily="34" charset="0"/>
            </a:endParaRPr>
          </a:p>
        </p:txBody>
      </p:sp>
      <p:sp>
        <p:nvSpPr>
          <p:cNvPr id="13" name="Text Box 13"/>
          <p:cNvSpPr txBox="1">
            <a:spLocks noChangeArrowheads="1"/>
          </p:cNvSpPr>
          <p:nvPr/>
        </p:nvSpPr>
        <p:spPr bwMode="auto">
          <a:xfrm>
            <a:off x="5075238" y="5788025"/>
            <a:ext cx="2849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Natural Language Processing</a:t>
            </a:r>
            <a:endParaRPr lang="en-US" sz="1400" b="1">
              <a:solidFill>
                <a:srgbClr val="1F497D"/>
              </a:solidFill>
              <a:latin typeface="Arial" panose="020B0604020202020204" pitchFamily="34" charset="0"/>
            </a:endParaRPr>
          </a:p>
        </p:txBody>
      </p:sp>
      <p:sp>
        <p:nvSpPr>
          <p:cNvPr id="14" name="Text Box 13"/>
          <p:cNvSpPr txBox="1">
            <a:spLocks noChangeArrowheads="1"/>
          </p:cNvSpPr>
          <p:nvPr/>
        </p:nvSpPr>
        <p:spPr bwMode="auto">
          <a:xfrm>
            <a:off x="0" y="32004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Learning and Collaborative Technologies</a:t>
            </a:r>
          </a:p>
        </p:txBody>
      </p:sp>
      <p:sp>
        <p:nvSpPr>
          <p:cNvPr id="15" name="Text Box 13"/>
          <p:cNvSpPr txBox="1">
            <a:spLocks noChangeArrowheads="1"/>
          </p:cNvSpPr>
          <p:nvPr/>
        </p:nvSpPr>
        <p:spPr bwMode="auto">
          <a:xfrm>
            <a:off x="7010400" y="4505325"/>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Data and Text Mining</a:t>
            </a:r>
            <a:endParaRPr lang="en-US" sz="1400" b="1">
              <a:solidFill>
                <a:srgbClr val="1F497D"/>
              </a:solidFill>
              <a:latin typeface="Arial" panose="020B0604020202020204" pitchFamily="34" charset="0"/>
            </a:endParaRPr>
          </a:p>
        </p:txBody>
      </p:sp>
      <p:sp>
        <p:nvSpPr>
          <p:cNvPr id="16" name="Text Box 13"/>
          <p:cNvSpPr txBox="1">
            <a:spLocks noChangeArrowheads="1"/>
          </p:cNvSpPr>
          <p:nvPr/>
        </p:nvSpPr>
        <p:spPr bwMode="auto">
          <a:xfrm>
            <a:off x="6781800" y="403542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Imprinting</a:t>
            </a:r>
            <a:endParaRPr lang="en-US" sz="1400" b="1">
              <a:solidFill>
                <a:srgbClr val="1F497D"/>
              </a:solidFill>
              <a:latin typeface="Arial" panose="020B0604020202020204" pitchFamily="34" charset="0"/>
            </a:endParaRPr>
          </a:p>
        </p:txBody>
      </p:sp>
      <p:sp>
        <p:nvSpPr>
          <p:cNvPr id="17" name="Text Box 13"/>
          <p:cNvSpPr txBox="1">
            <a:spLocks noChangeArrowheads="1"/>
          </p:cNvSpPr>
          <p:nvPr/>
        </p:nvSpPr>
        <p:spPr bwMode="auto">
          <a:xfrm>
            <a:off x="3200400" y="6169025"/>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3D Interactive Visualization</a:t>
            </a:r>
            <a:endParaRPr lang="en-US" sz="1400" b="1">
              <a:solidFill>
                <a:srgbClr val="1F497D"/>
              </a:solidFill>
              <a:latin typeface="Arial" panose="020B0604020202020204" pitchFamily="34" charset="0"/>
            </a:endParaRPr>
          </a:p>
        </p:txBody>
      </p:sp>
      <p:sp>
        <p:nvSpPr>
          <p:cNvPr id="18" name="Text Box 13"/>
          <p:cNvSpPr txBox="1">
            <a:spLocks noChangeArrowheads="1"/>
          </p:cNvSpPr>
          <p:nvPr/>
        </p:nvSpPr>
        <p:spPr bwMode="auto">
          <a:xfrm>
            <a:off x="228600" y="44958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Machine-Based </a:t>
            </a:r>
          </a:p>
          <a:p>
            <a:pPr algn="ctr" eaLnBrk="1" hangingPunct="1"/>
            <a:r>
              <a:rPr lang="en-CA" sz="1400" b="1">
                <a:solidFill>
                  <a:srgbClr val="1F497D"/>
                </a:solidFill>
                <a:latin typeface="Arial" panose="020B0604020202020204" pitchFamily="34" charset="0"/>
              </a:rPr>
              <a:t>Learning/Reasoning</a:t>
            </a:r>
            <a:endParaRPr lang="en-US" sz="1400" b="1">
              <a:solidFill>
                <a:srgbClr val="1F497D"/>
              </a:solidFill>
              <a:latin typeface="Arial" panose="020B0604020202020204" pitchFamily="34" charset="0"/>
            </a:endParaRPr>
          </a:p>
        </p:txBody>
      </p:sp>
      <p:sp>
        <p:nvSpPr>
          <p:cNvPr id="19" name="Text Box 13"/>
          <p:cNvSpPr txBox="1">
            <a:spLocks noChangeArrowheads="1"/>
          </p:cNvSpPr>
          <p:nvPr/>
        </p:nvSpPr>
        <p:spPr bwMode="auto">
          <a:xfrm>
            <a:off x="152400" y="40386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Cognitive Modelling</a:t>
            </a:r>
            <a:endParaRPr lang="en-US" sz="1400" b="1">
              <a:solidFill>
                <a:srgbClr val="1F497D"/>
              </a:solidFill>
              <a:latin typeface="Arial" panose="020B0604020202020204" pitchFamily="34" charset="0"/>
            </a:endParaRPr>
          </a:p>
        </p:txBody>
      </p:sp>
      <p:sp>
        <p:nvSpPr>
          <p:cNvPr id="21" name="Text Box 13"/>
          <p:cNvSpPr txBox="1">
            <a:spLocks noChangeArrowheads="1"/>
          </p:cNvSpPr>
          <p:nvPr/>
        </p:nvSpPr>
        <p:spPr bwMode="auto">
          <a:xfrm>
            <a:off x="5486400" y="139065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Advanced Photonic Components</a:t>
            </a:r>
            <a:endParaRPr lang="en-US" sz="1400" b="1">
              <a:solidFill>
                <a:srgbClr val="1F497D"/>
              </a:solidFill>
              <a:latin typeface="Arial" panose="020B0604020202020204" pitchFamily="34" charset="0"/>
            </a:endParaRPr>
          </a:p>
        </p:txBody>
      </p:sp>
      <p:sp>
        <p:nvSpPr>
          <p:cNvPr id="22" name="Text Box 13"/>
          <p:cNvSpPr txBox="1">
            <a:spLocks noChangeArrowheads="1"/>
          </p:cNvSpPr>
          <p:nvPr/>
        </p:nvSpPr>
        <p:spPr bwMode="auto">
          <a:xfrm>
            <a:off x="250825" y="25146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Gallium Nitride Electronics</a:t>
            </a:r>
            <a:endParaRPr lang="en-US" sz="1400" b="1">
              <a:solidFill>
                <a:srgbClr val="1F497D"/>
              </a:solidFill>
              <a:latin typeface="Arial" panose="020B0604020202020204" pitchFamily="34" charset="0"/>
            </a:endParaRPr>
          </a:p>
        </p:txBody>
      </p:sp>
      <p:sp>
        <p:nvSpPr>
          <p:cNvPr id="20" name="Text Box 13"/>
          <p:cNvSpPr txBox="1">
            <a:spLocks noChangeArrowheads="1"/>
          </p:cNvSpPr>
          <p:nvPr/>
        </p:nvSpPr>
        <p:spPr bwMode="auto">
          <a:xfrm>
            <a:off x="6705600" y="5191125"/>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Decision Support Systems</a:t>
            </a:r>
            <a:endParaRPr lang="en-US" sz="1400" b="1">
              <a:solidFill>
                <a:srgbClr val="1F497D"/>
              </a:solidFill>
              <a:latin typeface="Arial" panose="020B0604020202020204" pitchFamily="34" charset="0"/>
            </a:endParaRPr>
          </a:p>
        </p:txBody>
      </p:sp>
      <p:sp>
        <p:nvSpPr>
          <p:cNvPr id="23" name="Text Box 13"/>
          <p:cNvSpPr txBox="1">
            <a:spLocks noChangeArrowheads="1"/>
          </p:cNvSpPr>
          <p:nvPr/>
        </p:nvSpPr>
        <p:spPr bwMode="auto">
          <a:xfrm>
            <a:off x="6934200" y="3502025"/>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Devices</a:t>
            </a:r>
            <a:endParaRPr lang="en-US" sz="1400" b="1">
              <a:solidFill>
                <a:srgbClr val="1F497D"/>
              </a:solidFill>
              <a:latin typeface="Arial" panose="020B0604020202020204" pitchFamily="34" charset="0"/>
            </a:endParaRPr>
          </a:p>
        </p:txBody>
      </p:sp>
      <p:sp>
        <p:nvSpPr>
          <p:cNvPr id="24" name="Text Box 13"/>
          <p:cNvSpPr txBox="1">
            <a:spLocks noChangeArrowheads="1"/>
          </p:cNvSpPr>
          <p:nvPr/>
        </p:nvSpPr>
        <p:spPr bwMode="auto">
          <a:xfrm>
            <a:off x="7239000" y="27527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Materials</a:t>
            </a:r>
            <a:endParaRPr lang="en-US" sz="1400" b="1">
              <a:solidFill>
                <a:srgbClr val="1F497D"/>
              </a:solidFill>
              <a:latin typeface="Arial" panose="020B0604020202020204" pitchFamily="34" charset="0"/>
            </a:endParaRPr>
          </a:p>
        </p:txBody>
      </p:sp>
    </p:spTree>
    <p:extLst>
      <p:ext uri="{BB962C8B-B14F-4D97-AF65-F5344CB8AC3E}">
        <p14:creationId xmlns:p14="http://schemas.microsoft.com/office/powerpoint/2010/main" val="2867073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0"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66656"/>
            <a:ext cx="1651000" cy="1218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568717"/>
            <a:ext cx="2319045" cy="2514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The </a:t>
            </a:r>
            <a:r>
              <a:rPr lang="en-US" dirty="0" smtClean="0"/>
              <a:t>Skills Shortage in </a:t>
            </a:r>
            <a:r>
              <a:rPr lang="en-US" dirty="0" smtClean="0"/>
              <a:t>Canada</a:t>
            </a:r>
            <a:endParaRPr lang="en-US" dirty="0"/>
          </a:p>
        </p:txBody>
      </p:sp>
      <p:sp>
        <p:nvSpPr>
          <p:cNvPr id="3" name="Content Placeholder 2"/>
          <p:cNvSpPr>
            <a:spLocks noGrp="1"/>
          </p:cNvSpPr>
          <p:nvPr>
            <p:ph sz="half" idx="1"/>
          </p:nvPr>
        </p:nvSpPr>
        <p:spPr>
          <a:xfrm>
            <a:off x="457200" y="1600200"/>
            <a:ext cx="4267200" cy="4525963"/>
          </a:xfrm>
        </p:spPr>
        <p:txBody>
          <a:bodyPr>
            <a:normAutofit fontScale="92500" lnSpcReduction="10000"/>
          </a:bodyPr>
          <a:lstStyle/>
          <a:p>
            <a:pPr marL="342900" indent="-342900">
              <a:buFont typeface="Arial" panose="020B0604020202020204" pitchFamily="34" charset="0"/>
              <a:buChar char="•"/>
            </a:pPr>
            <a:r>
              <a:rPr lang="en-CA" dirty="0" smtClean="0">
                <a:solidFill>
                  <a:schemeClr val="tx1"/>
                </a:solidFill>
              </a:rPr>
              <a:t>The </a:t>
            </a:r>
            <a:r>
              <a:rPr lang="en-CA" dirty="0">
                <a:solidFill>
                  <a:schemeClr val="tx1"/>
                </a:solidFill>
              </a:rPr>
              <a:t>Canadian Oil and Gas (O&amp;G) sector alone loses an estimated $4 billion per year due to skills shortages</a:t>
            </a:r>
            <a:r>
              <a:rPr lang="en-CA" dirty="0" smtClean="0">
                <a:solidFill>
                  <a:schemeClr val="tx1"/>
                </a:solidFill>
              </a:rPr>
              <a:t>.</a:t>
            </a:r>
          </a:p>
          <a:p>
            <a:pPr marL="342900" indent="-342900">
              <a:buFont typeface="Arial" panose="020B0604020202020204" pitchFamily="34" charset="0"/>
              <a:buChar char="•"/>
            </a:pPr>
            <a:r>
              <a:rPr lang="en-CA" dirty="0">
                <a:solidFill>
                  <a:schemeClr val="tx1"/>
                </a:solidFill>
              </a:rPr>
              <a:t>25 job groups </a:t>
            </a:r>
            <a:r>
              <a:rPr lang="en-CA" dirty="0" smtClean="0">
                <a:solidFill>
                  <a:schemeClr val="tx1"/>
                </a:solidFill>
              </a:rPr>
              <a:t>show </a:t>
            </a:r>
            <a:r>
              <a:rPr lang="en-CA" dirty="0">
                <a:solidFill>
                  <a:schemeClr val="tx1"/>
                </a:solidFill>
              </a:rPr>
              <a:t>signs of skills shortages. </a:t>
            </a:r>
            <a:r>
              <a:rPr lang="en-CA" dirty="0" smtClean="0">
                <a:solidFill>
                  <a:schemeClr val="tx1"/>
                </a:solidFill>
              </a:rPr>
              <a:t>21</a:t>
            </a:r>
            <a:r>
              <a:rPr lang="en-CA" dirty="0">
                <a:solidFill>
                  <a:schemeClr val="tx1"/>
                </a:solidFill>
              </a:rPr>
              <a:t>% of employment in </a:t>
            </a:r>
            <a:r>
              <a:rPr lang="en-CA" dirty="0" smtClean="0">
                <a:solidFill>
                  <a:schemeClr val="tx1"/>
                </a:solidFill>
              </a:rPr>
              <a:t>Canada, these groups have </a:t>
            </a:r>
            <a:r>
              <a:rPr lang="en-CA" dirty="0">
                <a:solidFill>
                  <a:schemeClr val="tx1"/>
                </a:solidFill>
              </a:rPr>
              <a:t>an unemployment rate of less than 1%, </a:t>
            </a:r>
            <a:endParaRPr lang="en-CA" dirty="0" smtClean="0">
              <a:solidFill>
                <a:schemeClr val="tx1"/>
              </a:solidFill>
            </a:endParaRPr>
          </a:p>
          <a:p>
            <a:pPr marL="342900" indent="-342900">
              <a:buFont typeface="Arial" panose="020B0604020202020204" pitchFamily="34" charset="0"/>
              <a:buChar char="•"/>
            </a:pPr>
            <a:r>
              <a:rPr lang="en-CA" dirty="0">
                <a:solidFill>
                  <a:schemeClr val="tx1"/>
                </a:solidFill>
              </a:rPr>
              <a:t>Training current and prospective employees is time-consuming and expensive.</a:t>
            </a:r>
            <a:endParaRPr lang="en-CA" dirty="0" smtClean="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374" y="1676400"/>
            <a:ext cx="2714625" cy="184042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182883" y="1752600"/>
            <a:ext cx="914400" cy="200055"/>
          </a:xfrm>
          <a:prstGeom prst="rect">
            <a:avLst/>
          </a:prstGeom>
        </p:spPr>
        <p:txBody>
          <a:bodyPr wrap="square">
            <a:spAutoFit/>
          </a:bodyPr>
          <a:lstStyle/>
          <a:p>
            <a:r>
              <a:rPr lang="en-US" sz="700" dirty="0"/>
              <a:t>August 26, 2013</a:t>
            </a: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3213100"/>
            <a:ext cx="2453963" cy="173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6748" y="4953000"/>
            <a:ext cx="2947945" cy="1262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6303" y="3886200"/>
            <a:ext cx="2690813" cy="1280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14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Why NRC? </a:t>
            </a:r>
          </a:p>
        </p:txBody>
      </p:sp>
      <p:sp>
        <p:nvSpPr>
          <p:cNvPr id="22531" name="Content Placeholder 2"/>
          <p:cNvSpPr>
            <a:spLocks noGrp="1"/>
          </p:cNvSpPr>
          <p:nvPr>
            <p:ph sz="half" idx="1"/>
          </p:nvPr>
        </p:nvSpPr>
        <p:spPr>
          <a:xfrm>
            <a:off x="457200" y="1600200"/>
            <a:ext cx="5638800" cy="4724400"/>
          </a:xfrm>
        </p:spPr>
        <p:txBody>
          <a:bodyPr/>
          <a:lstStyle/>
          <a:p>
            <a:pPr marL="342900" indent="-342900">
              <a:buFont typeface="Arial" panose="020B0604020202020204" pitchFamily="34" charset="0"/>
              <a:buChar char="•"/>
            </a:pPr>
            <a:r>
              <a:rPr lang="en-CA" smtClean="0">
                <a:solidFill>
                  <a:schemeClr val="tx1"/>
                </a:solidFill>
              </a:rPr>
              <a:t>NRC is a globally recognized leader in emerging learning technologies</a:t>
            </a:r>
          </a:p>
          <a:p>
            <a:pPr marL="804863" lvl="1" indent="-342900"/>
            <a:r>
              <a:rPr lang="en-CA" smtClean="0">
                <a:solidFill>
                  <a:schemeClr val="tx1"/>
                </a:solidFill>
              </a:rPr>
              <a:t>Not core competencies for target clients</a:t>
            </a:r>
          </a:p>
          <a:p>
            <a:pPr marL="804863" lvl="1" indent="-342900"/>
            <a:r>
              <a:rPr lang="en-CA" smtClean="0">
                <a:solidFill>
                  <a:schemeClr val="tx1"/>
                </a:solidFill>
              </a:rPr>
              <a:t>LPSS benefits from NRC’s research in other fields</a:t>
            </a:r>
          </a:p>
          <a:p>
            <a:pPr marL="342900" indent="-342900">
              <a:buFont typeface="Arial" panose="020B0604020202020204" pitchFamily="34" charset="0"/>
              <a:buChar char="•"/>
            </a:pPr>
            <a:r>
              <a:rPr lang="en-CA" smtClean="0">
                <a:solidFill>
                  <a:schemeClr val="tx1"/>
                </a:solidFill>
              </a:rPr>
              <a:t>NRC is deeply connected to the e-learning industry</a:t>
            </a:r>
          </a:p>
          <a:p>
            <a:pPr marL="804863" lvl="1" indent="-342900"/>
            <a:r>
              <a:rPr lang="en-CA" smtClean="0">
                <a:solidFill>
                  <a:schemeClr val="tx1"/>
                </a:solidFill>
              </a:rPr>
              <a:t>University researchers not driven to spend the time with industry</a:t>
            </a:r>
          </a:p>
          <a:p>
            <a:pPr marL="804863" lvl="1" indent="-342900"/>
            <a:r>
              <a:rPr lang="en-CA" smtClean="0">
                <a:solidFill>
                  <a:schemeClr val="tx1"/>
                </a:solidFill>
              </a:rPr>
              <a:t>NRC by contrast has collaboration and commercialization experience</a:t>
            </a:r>
          </a:p>
          <a:p>
            <a:pPr marL="804863" lvl="1" indent="-342900"/>
            <a:r>
              <a:rPr lang="en-CA" smtClean="0">
                <a:solidFill>
                  <a:schemeClr val="tx1"/>
                </a:solidFill>
              </a:rPr>
              <a:t>Neutral broker reduces risk to technology development partners</a:t>
            </a:r>
          </a:p>
        </p:txBody>
      </p:sp>
      <p:pic>
        <p:nvPicPr>
          <p:cNvPr id="22532" name="Picture 2" descr="http://www.nrc-cnrc.gc.ca/obj/images/home/feature_eureka01_sp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2667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www.nrc-cnrc.gc.ca/obj/images/home/dtapp_pp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33800"/>
            <a:ext cx="2667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9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580D42-4309-42CB-9101-536F0D1551A5}" type="slidenum">
              <a:rPr lang="en-US" smtClean="0"/>
              <a:pPr/>
              <a:t>5</a:t>
            </a:fld>
            <a:endParaRPr lang="en-US"/>
          </a:p>
        </p:txBody>
      </p:sp>
      <p:pic>
        <p:nvPicPr>
          <p:cNvPr id="6" name="Picture 6" descr="http://asset6.wellmedia.ca/i/f113e301000939ee16a7581a94865ef7_ra,w403,h403_pa,w403,h4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73175"/>
            <a:ext cx="44481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76250" y="1752600"/>
            <a:ext cx="3409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800" dirty="0">
                <a:solidFill>
                  <a:srgbClr val="000000"/>
                </a:solidFill>
                <a:latin typeface="Arial" panose="020B0604020202020204" pitchFamily="34" charset="0"/>
              </a:rPr>
              <a:t>Single point of access to all skills development and training needs</a:t>
            </a:r>
          </a:p>
        </p:txBody>
      </p:sp>
      <p:sp>
        <p:nvSpPr>
          <p:cNvPr id="8" name="TextBox 2"/>
          <p:cNvSpPr txBox="1">
            <a:spLocks noChangeArrowheads="1"/>
          </p:cNvSpPr>
          <p:nvPr/>
        </p:nvSpPr>
        <p:spPr bwMode="auto">
          <a:xfrm>
            <a:off x="452438" y="3727450"/>
            <a:ext cx="5868987"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sz="2400" dirty="0">
                <a:solidFill>
                  <a:srgbClr val="000000"/>
                </a:solidFill>
                <a:latin typeface="Arial" panose="020B0604020202020204" pitchFamily="34" charset="0"/>
              </a:rPr>
              <a:t>Individual learning path</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Context-aware support </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Searchable and verifiable</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Tailored to industry needs</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Always available</a:t>
            </a:r>
          </a:p>
          <a:p>
            <a:pPr eaLnBrk="1" hangingPunct="1">
              <a:buFont typeface="Arial" panose="020B0604020202020204" pitchFamily="34" charset="0"/>
              <a:buChar char="•"/>
            </a:pPr>
            <a:endParaRPr lang="en-US" dirty="0">
              <a:solidFill>
                <a:srgbClr val="000000"/>
              </a:solidFill>
              <a:latin typeface="Arial" panose="020B0604020202020204" pitchFamily="34" charset="0"/>
            </a:endParaRPr>
          </a:p>
          <a:p>
            <a:pPr eaLnBrk="1" hangingPunct="1">
              <a:buFont typeface="Arial" panose="020B0604020202020204" pitchFamily="34" charset="0"/>
              <a:buChar char="•"/>
            </a:pPr>
            <a:endParaRPr lang="en-US" dirty="0">
              <a:solidFill>
                <a:srgbClr val="000000"/>
              </a:solidFill>
              <a:latin typeface="Arial" panose="020B0604020202020204" pitchFamily="34" charset="0"/>
            </a:endParaRPr>
          </a:p>
          <a:p>
            <a:pPr eaLnBrk="1" hangingPunct="1">
              <a:buFont typeface="Arial" panose="020B0604020202020204" pitchFamily="34" charset="0"/>
              <a:buChar char="•"/>
            </a:pPr>
            <a:endParaRPr lang="en-US" dirty="0">
              <a:solidFill>
                <a:srgbClr val="000000"/>
              </a:solidFill>
              <a:latin typeface="Arial" panose="020B0604020202020204" pitchFamily="34" charset="0"/>
            </a:endParaRPr>
          </a:p>
        </p:txBody>
      </p:sp>
      <p:sp>
        <p:nvSpPr>
          <p:cNvPr id="9" name="Title 1"/>
          <p:cNvSpPr>
            <a:spLocks noGrp="1"/>
          </p:cNvSpPr>
          <p:nvPr>
            <p:ph type="title"/>
          </p:nvPr>
        </p:nvSpPr>
        <p:spPr>
          <a:xfrm>
            <a:off x="476250" y="304800"/>
            <a:ext cx="8229600" cy="868363"/>
          </a:xfrm>
        </p:spPr>
        <p:txBody>
          <a:bodyPr>
            <a:normAutofit fontScale="90000"/>
          </a:bodyPr>
          <a:lstStyle/>
          <a:p>
            <a:r>
              <a:rPr lang="en-US" sz="2800" dirty="0" smtClean="0"/>
              <a:t>LPSS program</a:t>
            </a:r>
            <a:br>
              <a:rPr lang="en-US" sz="2800" dirty="0" smtClean="0"/>
            </a:br>
            <a:r>
              <a:rPr lang="en-US" sz="2800" dirty="0" smtClean="0"/>
              <a:t>Personal </a:t>
            </a:r>
            <a:r>
              <a:rPr lang="en-CA" sz="2800" dirty="0" smtClean="0"/>
              <a:t>Learning and Performance Support</a:t>
            </a:r>
            <a:endParaRPr lang="en-US" sz="2800" dirty="0" smtClean="0"/>
          </a:p>
        </p:txBody>
      </p:sp>
    </p:spTree>
    <p:extLst>
      <p:ext uri="{BB962C8B-B14F-4D97-AF65-F5344CB8AC3E}">
        <p14:creationId xmlns:p14="http://schemas.microsoft.com/office/powerpoint/2010/main" val="136810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LPSS Program Overview</a:t>
            </a:r>
            <a:endParaRPr lang="en-US" dirty="0"/>
          </a:p>
        </p:txBody>
      </p:sp>
      <p:sp>
        <p:nvSpPr>
          <p:cNvPr id="3" name="Content Placeholder 2"/>
          <p:cNvSpPr>
            <a:spLocks noGrp="1"/>
          </p:cNvSpPr>
          <p:nvPr>
            <p:ph sz="half" idx="1"/>
          </p:nvPr>
        </p:nvSpPr>
        <p:spPr>
          <a:xfrm>
            <a:off x="457200" y="1600200"/>
            <a:ext cx="6858000" cy="4525963"/>
          </a:xfrm>
        </p:spPr>
        <p:txBody>
          <a:bodyPr/>
          <a:lstStyle/>
          <a:p>
            <a:pPr marL="342900" indent="-342900">
              <a:buFont typeface="Arial" panose="020B0604020202020204" pitchFamily="34" charset="0"/>
              <a:buChar char="•"/>
            </a:pPr>
            <a:r>
              <a:rPr lang="en-US" dirty="0" smtClean="0">
                <a:solidFill>
                  <a:schemeClr val="tx1"/>
                </a:solidFill>
              </a:rPr>
              <a:t>LPSS is a $</a:t>
            </a:r>
            <a:r>
              <a:rPr lang="en-US" dirty="0" smtClean="0">
                <a:solidFill>
                  <a:schemeClr val="tx1"/>
                </a:solidFill>
              </a:rPr>
              <a:t>19 </a:t>
            </a:r>
            <a:r>
              <a:rPr lang="en-US" dirty="0" smtClean="0">
                <a:solidFill>
                  <a:schemeClr val="tx1"/>
                </a:solidFill>
              </a:rPr>
              <a:t>million program over 5 years, average </a:t>
            </a:r>
            <a:r>
              <a:rPr lang="en-US" dirty="0" smtClean="0">
                <a:solidFill>
                  <a:schemeClr val="tx1"/>
                </a:solidFill>
              </a:rPr>
              <a:t>30 </a:t>
            </a:r>
            <a:r>
              <a:rPr lang="en-US" dirty="0" smtClean="0">
                <a:solidFill>
                  <a:schemeClr val="tx1"/>
                </a:solidFill>
              </a:rPr>
              <a:t>FTEs per year </a:t>
            </a:r>
          </a:p>
          <a:p>
            <a:pPr marL="342900" indent="-342900">
              <a:buFont typeface="Arial" panose="020B0604020202020204" pitchFamily="34" charset="0"/>
              <a:buChar char="•"/>
            </a:pPr>
            <a:r>
              <a:rPr lang="en-US" dirty="0" smtClean="0">
                <a:solidFill>
                  <a:schemeClr val="tx1"/>
                </a:solidFill>
              </a:rPr>
              <a:t>Based on hosted services used to develop and monetize core technologies, which are then transferred to commercial receptors</a:t>
            </a:r>
          </a:p>
          <a:p>
            <a:pPr marL="342900" indent="-342900">
              <a:buFont typeface="Arial" panose="020B0604020202020204" pitchFamily="34" charset="0"/>
              <a:buChar char="•"/>
            </a:pPr>
            <a:r>
              <a:rPr lang="en-US" dirty="0" smtClean="0">
                <a:solidFill>
                  <a:schemeClr val="tx1"/>
                </a:solidFill>
              </a:rPr>
              <a:t>Will work with Canadian learning technology providers and target </a:t>
            </a:r>
            <a:r>
              <a:rPr lang="en-US" dirty="0" smtClean="0">
                <a:solidFill>
                  <a:schemeClr val="tx1"/>
                </a:solidFill>
              </a:rPr>
              <a:t>verticals to </a:t>
            </a:r>
            <a:r>
              <a:rPr lang="en-US" dirty="0" smtClean="0">
                <a:solidFill>
                  <a:schemeClr val="tx1"/>
                </a:solidFill>
              </a:rPr>
              <a:t>address critical skills shortages in that industry</a:t>
            </a:r>
          </a:p>
          <a:p>
            <a:pPr marL="342900" indent="-342900">
              <a:buFont typeface="Arial" panose="020B0604020202020204" pitchFamily="34" charset="0"/>
              <a:buChar char="•"/>
            </a:pPr>
            <a:r>
              <a:rPr lang="en-US" dirty="0" smtClean="0">
                <a:solidFill>
                  <a:schemeClr val="tx1"/>
                </a:solidFill>
              </a:rPr>
              <a:t>Revenues </a:t>
            </a:r>
            <a:r>
              <a:rPr lang="en-US" dirty="0" smtClean="0">
                <a:solidFill>
                  <a:schemeClr val="tx1"/>
                </a:solidFill>
              </a:rPr>
              <a:t>during </a:t>
            </a:r>
            <a:r>
              <a:rPr lang="en-US" dirty="0" smtClean="0">
                <a:solidFill>
                  <a:schemeClr val="tx1"/>
                </a:solidFill>
              </a:rPr>
              <a:t>program execution, with potential for ongoing licensing revenues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5343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Learning and Performance Support System:</a:t>
            </a:r>
            <a:r>
              <a:rPr lang="en-US" smtClean="0"/>
              <a:t/>
            </a:r>
            <a:br>
              <a:rPr lang="en-US" smtClean="0"/>
            </a:br>
            <a:r>
              <a:rPr lang="en-US" smtClean="0"/>
              <a:t>Core Technology Development Projects</a:t>
            </a:r>
          </a:p>
        </p:txBody>
      </p:sp>
      <p:sp>
        <p:nvSpPr>
          <p:cNvPr id="20483" name="Content Placeholder 2"/>
          <p:cNvSpPr>
            <a:spLocks noGrp="1"/>
          </p:cNvSpPr>
          <p:nvPr>
            <p:ph sz="half" idx="1"/>
          </p:nvPr>
        </p:nvSpPr>
        <p:spPr>
          <a:xfrm>
            <a:off x="457200" y="1600200"/>
            <a:ext cx="4495800" cy="4525963"/>
          </a:xfrm>
        </p:spPr>
        <p:txBody>
          <a:bodyPr/>
          <a:lstStyle/>
          <a:p>
            <a:pPr marL="342900" indent="-342900">
              <a:buFont typeface="Arial" panose="020B0604020202020204" pitchFamily="34" charset="0"/>
              <a:buChar char="•"/>
            </a:pPr>
            <a:r>
              <a:rPr lang="en-CA" smtClean="0">
                <a:solidFill>
                  <a:schemeClr val="tx1"/>
                </a:solidFill>
              </a:rPr>
              <a:t>Learning services network and marketplace</a:t>
            </a:r>
          </a:p>
          <a:p>
            <a:pPr marL="342900" indent="-342900">
              <a:buFont typeface="Arial" panose="020B0604020202020204" pitchFamily="34" charset="0"/>
              <a:buChar char="•"/>
            </a:pPr>
            <a:r>
              <a:rPr lang="en-CA" smtClean="0">
                <a:solidFill>
                  <a:schemeClr val="tx1"/>
                </a:solidFill>
              </a:rPr>
              <a:t>Automated skills development and recognition</a:t>
            </a:r>
          </a:p>
          <a:p>
            <a:pPr marL="342900" indent="-342900">
              <a:buFont typeface="Arial" panose="020B0604020202020204" pitchFamily="34" charset="0"/>
              <a:buChar char="•"/>
            </a:pPr>
            <a:r>
              <a:rPr lang="en-US" smtClean="0">
                <a:solidFill>
                  <a:schemeClr val="tx1"/>
                </a:solidFill>
              </a:rPr>
              <a:t>Lifetime management of </a:t>
            </a:r>
            <a:r>
              <a:rPr lang="en-CA" smtClean="0">
                <a:solidFill>
                  <a:schemeClr val="tx1"/>
                </a:solidFill>
              </a:rPr>
              <a:t>learning and training records and credentials</a:t>
            </a:r>
          </a:p>
          <a:p>
            <a:pPr marL="342900" indent="-342900">
              <a:buFont typeface="Arial" panose="020B0604020202020204" pitchFamily="34" charset="0"/>
              <a:buChar char="•"/>
            </a:pPr>
            <a:r>
              <a:rPr lang="en-CA" smtClean="0">
                <a:solidFill>
                  <a:schemeClr val="tx1"/>
                </a:solidFill>
              </a:rPr>
              <a:t>Personal learning assistant to view, update and access training</a:t>
            </a:r>
            <a:endParaRPr lang="en-US" smtClean="0">
              <a:solidFill>
                <a:schemeClr val="tx1"/>
              </a:solidFill>
            </a:endParaRPr>
          </a:p>
        </p:txBody>
      </p:sp>
      <p:graphicFrame>
        <p:nvGraphicFramePr>
          <p:cNvPr id="5" name="Content Placeholder 6"/>
          <p:cNvGraphicFramePr>
            <a:graphicFrameLocks/>
          </p:cNvGraphicFramePr>
          <p:nvPr/>
        </p:nvGraphicFramePr>
        <p:xfrm>
          <a:off x="5257800" y="1524000"/>
          <a:ext cx="320548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Rectangle 7"/>
          <p:cNvSpPr>
            <a:spLocks noChangeArrowheads="1"/>
          </p:cNvSpPr>
          <p:nvPr/>
        </p:nvSpPr>
        <p:spPr bwMode="auto">
          <a:xfrm>
            <a:off x="5105400" y="4648200"/>
            <a:ext cx="38782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CA" sz="2400">
                <a:solidFill>
                  <a:srgbClr val="000000"/>
                </a:solidFill>
                <a:latin typeface="Arial" panose="020B0604020202020204" pitchFamily="34" charset="0"/>
              </a:rPr>
              <a:t>Learning as a cloud service and deep integration with external systems</a:t>
            </a: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205882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Program Business Model</a:t>
            </a:r>
            <a:endParaRPr lang="en-US" dirty="0"/>
          </a:p>
        </p:txBody>
      </p:sp>
      <p:sp>
        <p:nvSpPr>
          <p:cNvPr id="4" name="Content Placeholder 3"/>
          <p:cNvSpPr>
            <a:spLocks noGrp="1"/>
          </p:cNvSpPr>
          <p:nvPr>
            <p:ph sz="half" idx="2"/>
          </p:nvPr>
        </p:nvSpPr>
        <p:spPr>
          <a:xfrm>
            <a:off x="533400" y="1600201"/>
            <a:ext cx="8153400" cy="1600199"/>
          </a:xfrm>
        </p:spPr>
        <p:txBody>
          <a:bodyPr>
            <a:noAutofit/>
          </a:bodyPr>
          <a:lstStyle/>
          <a:p>
            <a:r>
              <a:rPr lang="en-CA" sz="2200" dirty="0" smtClean="0">
                <a:solidFill>
                  <a:schemeClr val="tx1"/>
                </a:solidFill>
              </a:rPr>
              <a:t>Two-phase </a:t>
            </a:r>
            <a:r>
              <a:rPr lang="en-CA" sz="2200" dirty="0">
                <a:solidFill>
                  <a:schemeClr val="tx1"/>
                </a:solidFill>
              </a:rPr>
              <a:t>business model, based first on the development of hosted services, and second on the transfer of technology and client base to strategic partners.</a:t>
            </a:r>
            <a:endParaRPr lang="en-US" sz="2200" dirty="0">
              <a:solidFill>
                <a:schemeClr val="tx1"/>
              </a:solidFill>
            </a:endParaRPr>
          </a:p>
        </p:txBody>
      </p:sp>
      <p:sp>
        <p:nvSpPr>
          <p:cNvPr id="6" name="TextBox 5"/>
          <p:cNvSpPr txBox="1"/>
          <p:nvPr/>
        </p:nvSpPr>
        <p:spPr>
          <a:xfrm>
            <a:off x="1447800" y="3124200"/>
            <a:ext cx="29718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70C0"/>
                </a:solidFill>
              </a:rPr>
              <a:t>Capacity development </a:t>
            </a:r>
            <a:r>
              <a:rPr lang="en-US" sz="2000" dirty="0" smtClean="0"/>
              <a:t>through hosted projects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solidFill>
                  <a:schemeClr val="accent6">
                    <a:lumMod val="75000"/>
                  </a:schemeClr>
                </a:solidFill>
              </a:rPr>
              <a:t>Monetization</a:t>
            </a:r>
            <a:r>
              <a:rPr lang="en-US" sz="2000" dirty="0" smtClean="0"/>
              <a:t> through </a:t>
            </a:r>
            <a:r>
              <a:rPr lang="en-CA" sz="2000" dirty="0"/>
              <a:t>through development agreements and fee-for-service</a:t>
            </a:r>
            <a:endParaRPr lang="en-US" sz="2000" dirty="0"/>
          </a:p>
        </p:txBody>
      </p:sp>
      <p:sp>
        <p:nvSpPr>
          <p:cNvPr id="7" name="TextBox 6"/>
          <p:cNvSpPr txBox="1"/>
          <p:nvPr/>
        </p:nvSpPr>
        <p:spPr>
          <a:xfrm>
            <a:off x="5638800" y="3124200"/>
            <a:ext cx="2498035" cy="224676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Transfer </a:t>
            </a:r>
            <a:r>
              <a:rPr lang="en-CA" sz="2000" dirty="0"/>
              <a:t>of program assets to the commercial </a:t>
            </a:r>
            <a:r>
              <a:rPr lang="en-CA" sz="2000" dirty="0" smtClean="0"/>
              <a:t>sector</a:t>
            </a:r>
          </a:p>
          <a:p>
            <a:pPr marL="285750" indent="-285750">
              <a:buFont typeface="Arial" panose="020B0604020202020204" pitchFamily="34" charset="0"/>
              <a:buChar char="•"/>
            </a:pPr>
            <a:endParaRPr lang="en-CA" sz="2000" dirty="0" smtClean="0"/>
          </a:p>
          <a:p>
            <a:pPr marL="285750" indent="-285750">
              <a:buFont typeface="Arial" panose="020B0604020202020204" pitchFamily="34" charset="0"/>
              <a:buChar char="•"/>
            </a:pPr>
            <a:r>
              <a:rPr lang="en-CA" sz="2000" dirty="0" smtClean="0"/>
              <a:t>Consolidation </a:t>
            </a:r>
            <a:r>
              <a:rPr lang="en-CA" sz="2000" dirty="0"/>
              <a:t>of revenue and exit.</a:t>
            </a:r>
            <a:endParaRPr lang="en-US" sz="2000" dirty="0"/>
          </a:p>
        </p:txBody>
      </p:sp>
      <p:sp>
        <p:nvSpPr>
          <p:cNvPr id="9" name="TextBox 8"/>
          <p:cNvSpPr txBox="1"/>
          <p:nvPr/>
        </p:nvSpPr>
        <p:spPr>
          <a:xfrm>
            <a:off x="762000" y="3200400"/>
            <a:ext cx="838200" cy="1107996"/>
          </a:xfrm>
          <a:prstGeom prst="rect">
            <a:avLst/>
          </a:prstGeom>
          <a:noFill/>
        </p:spPr>
        <p:txBody>
          <a:bodyPr wrap="square" rtlCol="0">
            <a:spAutoFit/>
          </a:bodyPr>
          <a:lstStyle/>
          <a:p>
            <a:r>
              <a:rPr lang="en-US" sz="6600" dirty="0" smtClean="0">
                <a:solidFill>
                  <a:schemeClr val="accent1">
                    <a:lumMod val="75000"/>
                  </a:schemeClr>
                </a:solidFill>
              </a:rPr>
              <a:t>1</a:t>
            </a:r>
            <a:endParaRPr lang="en-US" sz="6600" dirty="0">
              <a:solidFill>
                <a:schemeClr val="accent1">
                  <a:lumMod val="75000"/>
                </a:schemeClr>
              </a:solidFill>
            </a:endParaRPr>
          </a:p>
        </p:txBody>
      </p:sp>
      <p:sp>
        <p:nvSpPr>
          <p:cNvPr id="10" name="TextBox 9"/>
          <p:cNvSpPr txBox="1"/>
          <p:nvPr/>
        </p:nvSpPr>
        <p:spPr>
          <a:xfrm>
            <a:off x="4823791" y="3200400"/>
            <a:ext cx="838200" cy="1107996"/>
          </a:xfrm>
          <a:prstGeom prst="rect">
            <a:avLst/>
          </a:prstGeom>
          <a:noFill/>
        </p:spPr>
        <p:txBody>
          <a:bodyPr wrap="square" rtlCol="0">
            <a:spAutoFit/>
          </a:bodyPr>
          <a:lstStyle/>
          <a:p>
            <a:r>
              <a:rPr lang="en-US" sz="6600" dirty="0">
                <a:solidFill>
                  <a:schemeClr val="accent1">
                    <a:lumMod val="75000"/>
                  </a:schemeClr>
                </a:solidFill>
              </a:rPr>
              <a:t>2</a:t>
            </a:r>
          </a:p>
        </p:txBody>
      </p:sp>
      <p:sp>
        <p:nvSpPr>
          <p:cNvPr id="11" name="Rectangle 10"/>
          <p:cNvSpPr/>
          <p:nvPr/>
        </p:nvSpPr>
        <p:spPr>
          <a:xfrm>
            <a:off x="685800" y="3048000"/>
            <a:ext cx="3810000" cy="304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7477" y="3048000"/>
            <a:ext cx="3810000" cy="304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18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LPSS?</a:t>
            </a:r>
            <a:endParaRPr lang="en-CA" dirty="0"/>
          </a:p>
        </p:txBody>
      </p:sp>
      <p:sp>
        <p:nvSpPr>
          <p:cNvPr id="3" name="Content Placeholder 2"/>
          <p:cNvSpPr>
            <a:spLocks noGrp="1"/>
          </p:cNvSpPr>
          <p:nvPr>
            <p:ph idx="1"/>
          </p:nvPr>
        </p:nvSpPr>
        <p:spPr>
          <a:xfrm>
            <a:off x="601978" y="5036827"/>
            <a:ext cx="8305800" cy="1173484"/>
          </a:xfrm>
        </p:spPr>
        <p:txBody>
          <a:bodyPr/>
          <a:lstStyle/>
          <a:p>
            <a:r>
              <a:rPr lang="en-CA" dirty="0" smtClean="0"/>
              <a:t>It’s a network of personal learning environments…</a:t>
            </a:r>
          </a:p>
          <a:p>
            <a:r>
              <a:rPr lang="en-CA" dirty="0" smtClean="0"/>
              <a:t>… connected to a large array of learning services</a:t>
            </a:r>
          </a:p>
          <a:p>
            <a:endParaRPr lang="en-CA" dirty="0"/>
          </a:p>
        </p:txBody>
      </p:sp>
      <p:sp>
        <p:nvSpPr>
          <p:cNvPr id="4" name="Rounded Rectangle 3"/>
          <p:cNvSpPr/>
          <p:nvPr/>
        </p:nvSpPr>
        <p:spPr>
          <a:xfrm>
            <a:off x="3840489" y="2697488"/>
            <a:ext cx="4023316" cy="1188707"/>
          </a:xfrm>
          <a:prstGeom prst="roundRect">
            <a:avLst/>
          </a:prstGeom>
          <a:solidFill>
            <a:srgbClr val="E46C0A">
              <a:alpha val="25000"/>
            </a:srgbClr>
          </a:solidFill>
          <a:ln w="12700">
            <a:solidFill>
              <a:srgbClr val="E46C0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ounded Rectangle 4"/>
          <p:cNvSpPr/>
          <p:nvPr/>
        </p:nvSpPr>
        <p:spPr>
          <a:xfrm>
            <a:off x="7955243" y="3156280"/>
            <a:ext cx="1005829" cy="821354"/>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EXTERNAL</a:t>
            </a:r>
            <a:br>
              <a:rPr lang="en-CA" sz="1000" b="1" dirty="0" smtClean="0"/>
            </a:br>
            <a:r>
              <a:rPr lang="en-CA" sz="1000" b="1" dirty="0" smtClean="0"/>
              <a:t>APPS</a:t>
            </a:r>
            <a:endParaRPr lang="en-CA" sz="800" dirty="0" smtClean="0"/>
          </a:p>
        </p:txBody>
      </p:sp>
      <p:sp>
        <p:nvSpPr>
          <p:cNvPr id="6" name="Rounded Rectangle 5"/>
          <p:cNvSpPr/>
          <p:nvPr/>
        </p:nvSpPr>
        <p:spPr>
          <a:xfrm>
            <a:off x="3931926" y="4251951"/>
            <a:ext cx="1280147" cy="640074"/>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smtClean="0">
                <a:solidFill>
                  <a:schemeClr val="tx1">
                    <a:lumMod val="95000"/>
                    <a:lumOff val="5000"/>
                  </a:schemeClr>
                </a:solidFill>
              </a:rPr>
              <a:t>MATS</a:t>
            </a:r>
            <a:br>
              <a:rPr lang="en-CA" sz="1050" b="1" dirty="0" smtClean="0">
                <a:solidFill>
                  <a:schemeClr val="tx1">
                    <a:lumMod val="95000"/>
                    <a:lumOff val="5000"/>
                  </a:schemeClr>
                </a:solidFill>
              </a:rPr>
            </a:br>
            <a:r>
              <a:rPr lang="en-CA" sz="900" dirty="0" smtClean="0">
                <a:solidFill>
                  <a:schemeClr val="tx1">
                    <a:lumMod val="95000"/>
                    <a:lumOff val="5000"/>
                  </a:schemeClr>
                </a:solidFill>
              </a:rPr>
              <a:t>Program</a:t>
            </a:r>
          </a:p>
          <a:p>
            <a:pPr algn="ctr"/>
            <a:r>
              <a:rPr lang="en-CA" sz="900" dirty="0" smtClean="0">
                <a:solidFill>
                  <a:schemeClr val="tx1">
                    <a:lumMod val="95000"/>
                    <a:lumOff val="5000"/>
                  </a:schemeClr>
                </a:solidFill>
              </a:rPr>
              <a:t>Technologies</a:t>
            </a:r>
          </a:p>
        </p:txBody>
      </p:sp>
      <p:sp>
        <p:nvSpPr>
          <p:cNvPr id="7" name="Rounded Rectangle 6"/>
          <p:cNvSpPr/>
          <p:nvPr/>
        </p:nvSpPr>
        <p:spPr>
          <a:xfrm>
            <a:off x="6949414"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b="1" dirty="0" smtClean="0">
                <a:solidFill>
                  <a:srgbClr val="FFFFFF"/>
                </a:solidFill>
              </a:rPr>
              <a:t>PLA</a:t>
            </a:r>
            <a:endParaRPr lang="en-CA" sz="900" dirty="0"/>
          </a:p>
        </p:txBody>
      </p:sp>
      <p:sp>
        <p:nvSpPr>
          <p:cNvPr id="8" name="Rounded Rectangle 7"/>
          <p:cNvSpPr/>
          <p:nvPr/>
        </p:nvSpPr>
        <p:spPr>
          <a:xfrm>
            <a:off x="6217902"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b="1" dirty="0" smtClean="0">
                <a:solidFill>
                  <a:srgbClr val="FFFFFF"/>
                </a:solidFill>
              </a:rPr>
              <a:t>ACDR</a:t>
            </a:r>
            <a:endParaRPr lang="en-CA" sz="900" dirty="0"/>
          </a:p>
        </p:txBody>
      </p:sp>
      <p:sp>
        <p:nvSpPr>
          <p:cNvPr id="9" name="Rounded Rectangle 8"/>
          <p:cNvSpPr/>
          <p:nvPr/>
        </p:nvSpPr>
        <p:spPr>
          <a:xfrm>
            <a:off x="5486390"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PLR</a:t>
            </a:r>
            <a:endParaRPr lang="en-CA" sz="900" dirty="0"/>
          </a:p>
        </p:txBody>
      </p:sp>
      <p:sp>
        <p:nvSpPr>
          <p:cNvPr id="10" name="Rounded Rectangle 9"/>
          <p:cNvSpPr/>
          <p:nvPr/>
        </p:nvSpPr>
        <p:spPr>
          <a:xfrm>
            <a:off x="3931927" y="3337562"/>
            <a:ext cx="3840438" cy="457194"/>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COMMON PLATFORM</a:t>
            </a:r>
          </a:p>
          <a:p>
            <a:pPr algn="ctr"/>
            <a:r>
              <a:rPr lang="en-CA" sz="900" dirty="0" smtClean="0"/>
              <a:t>Services, Communications, Management</a:t>
            </a:r>
            <a:endParaRPr lang="en-CA" sz="900" dirty="0"/>
          </a:p>
        </p:txBody>
      </p:sp>
      <p:sp>
        <p:nvSpPr>
          <p:cNvPr id="11" name="Rounded Rectangle 10"/>
          <p:cNvSpPr/>
          <p:nvPr/>
        </p:nvSpPr>
        <p:spPr>
          <a:xfrm>
            <a:off x="4754878"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PCL</a:t>
            </a:r>
            <a:endParaRPr lang="en-CA" sz="900" dirty="0"/>
          </a:p>
        </p:txBody>
      </p:sp>
      <p:sp>
        <p:nvSpPr>
          <p:cNvPr id="12" name="Rounded Rectangle 11"/>
          <p:cNvSpPr/>
          <p:nvPr/>
        </p:nvSpPr>
        <p:spPr>
          <a:xfrm>
            <a:off x="3931926" y="2788928"/>
            <a:ext cx="91439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RRN</a:t>
            </a:r>
            <a:endParaRPr lang="en-CA" sz="900" dirty="0"/>
          </a:p>
        </p:txBody>
      </p:sp>
      <p:sp>
        <p:nvSpPr>
          <p:cNvPr id="13" name="Rounded Rectangle 12"/>
          <p:cNvSpPr/>
          <p:nvPr/>
        </p:nvSpPr>
        <p:spPr>
          <a:xfrm>
            <a:off x="2468903" y="3154684"/>
            <a:ext cx="1280160" cy="821354"/>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EXTERNAL</a:t>
            </a:r>
            <a:br>
              <a:rPr lang="en-CA" sz="1000" b="1" dirty="0" smtClean="0"/>
            </a:br>
            <a:r>
              <a:rPr lang="en-CA" sz="1000" b="1" dirty="0" smtClean="0"/>
              <a:t>DATA Services</a:t>
            </a:r>
            <a:endParaRPr lang="en-CA" sz="800" dirty="0" smtClean="0"/>
          </a:p>
        </p:txBody>
      </p:sp>
      <p:sp>
        <p:nvSpPr>
          <p:cNvPr id="14" name="Up-Down Arrow 13"/>
          <p:cNvSpPr/>
          <p:nvPr/>
        </p:nvSpPr>
        <p:spPr>
          <a:xfrm>
            <a:off x="4389122" y="3703318"/>
            <a:ext cx="365756" cy="548634"/>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Up-Down Arrow 14"/>
          <p:cNvSpPr/>
          <p:nvPr/>
        </p:nvSpPr>
        <p:spPr>
          <a:xfrm rot="5400000">
            <a:off x="3703329" y="3383282"/>
            <a:ext cx="274318" cy="365756"/>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2377464" y="3154683"/>
            <a:ext cx="0" cy="822951"/>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125779" y="2697488"/>
            <a:ext cx="2160246" cy="1645902"/>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365806" y="3246122"/>
            <a:ext cx="1737340" cy="584775"/>
          </a:xfrm>
          <a:prstGeom prst="rect">
            <a:avLst/>
          </a:prstGeom>
          <a:noFill/>
        </p:spPr>
        <p:txBody>
          <a:bodyPr wrap="square" rtlCol="0">
            <a:spAutoFit/>
          </a:bodyPr>
          <a:lstStyle/>
          <a:p>
            <a:pPr algn="ctr"/>
            <a:r>
              <a:rPr lang="fr-CA" sz="1600" b="1" dirty="0" smtClean="0"/>
              <a:t>WORLD</a:t>
            </a:r>
          </a:p>
          <a:p>
            <a:pPr algn="ctr"/>
            <a:r>
              <a:rPr lang="fr-CA" sz="1600" b="1" dirty="0" smtClean="0"/>
              <a:t>DATA</a:t>
            </a:r>
            <a:endParaRPr lang="en-CA" sz="1600" b="1" dirty="0"/>
          </a:p>
        </p:txBody>
      </p:sp>
      <p:sp>
        <p:nvSpPr>
          <p:cNvPr id="19" name="Up-Down Arrow 18"/>
          <p:cNvSpPr/>
          <p:nvPr/>
        </p:nvSpPr>
        <p:spPr>
          <a:xfrm rot="5400000">
            <a:off x="7726644" y="3384879"/>
            <a:ext cx="274318" cy="365756"/>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6492219" y="1600220"/>
            <a:ext cx="1280160" cy="729916"/>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100" b="1" dirty="0">
                <a:solidFill>
                  <a:srgbClr val="FFFFFF"/>
                </a:solidFill>
              </a:rPr>
              <a:t>MINT</a:t>
            </a:r>
            <a:r>
              <a:rPr lang="en-CA" sz="1000" b="1" dirty="0">
                <a:solidFill>
                  <a:srgbClr val="FFFFFF"/>
                </a:solidFill>
              </a:rPr>
              <a:t/>
            </a:r>
            <a:br>
              <a:rPr lang="en-CA" sz="1000" b="1" dirty="0">
                <a:solidFill>
                  <a:srgbClr val="FFFFFF"/>
                </a:solidFill>
              </a:rPr>
            </a:br>
            <a:r>
              <a:rPr lang="en-CA" sz="750" dirty="0">
                <a:solidFill>
                  <a:srgbClr val="FFFFFF"/>
                </a:solidFill>
              </a:rPr>
              <a:t>Multimodal </a:t>
            </a:r>
            <a:r>
              <a:rPr lang="en-CA" sz="750" dirty="0" err="1">
                <a:solidFill>
                  <a:srgbClr val="FFFFFF"/>
                </a:solidFill>
              </a:rPr>
              <a:t>INteractive</a:t>
            </a:r>
            <a:r>
              <a:rPr lang="en-CA" sz="750" dirty="0">
                <a:solidFill>
                  <a:srgbClr val="FFFFFF"/>
                </a:solidFill>
              </a:rPr>
              <a:t> Trainer</a:t>
            </a:r>
          </a:p>
          <a:p>
            <a:pPr lvl="0" algn="ctr"/>
            <a:endParaRPr lang="en-CA" sz="750" dirty="0">
              <a:solidFill>
                <a:srgbClr val="FFFFFF"/>
              </a:solidFill>
            </a:endParaRPr>
          </a:p>
        </p:txBody>
      </p:sp>
      <p:sp>
        <p:nvSpPr>
          <p:cNvPr id="21" name="Rounded Rectangle 20"/>
          <p:cNvSpPr/>
          <p:nvPr/>
        </p:nvSpPr>
        <p:spPr>
          <a:xfrm>
            <a:off x="5212073" y="1600220"/>
            <a:ext cx="1280160" cy="724403"/>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MOOC-REL</a:t>
            </a:r>
          </a:p>
          <a:p>
            <a:pPr algn="ctr"/>
            <a:r>
              <a:rPr lang="en-CA" sz="750" dirty="0" smtClean="0"/>
              <a:t>Massive Open Online Course </a:t>
            </a:r>
            <a:r>
              <a:rPr lang="en-CA" sz="750" dirty="0" err="1" smtClean="0"/>
              <a:t>Ressources</a:t>
            </a:r>
            <a:r>
              <a:rPr lang="en-CA" sz="750" dirty="0" smtClean="0"/>
              <a:t> </a:t>
            </a:r>
            <a:r>
              <a:rPr lang="en-CA" sz="750" dirty="0" err="1" smtClean="0"/>
              <a:t>Éducatives</a:t>
            </a:r>
            <a:r>
              <a:rPr lang="en-CA" sz="750" dirty="0" smtClean="0"/>
              <a:t> </a:t>
            </a:r>
            <a:r>
              <a:rPr lang="en-CA" sz="750" dirty="0" err="1" smtClean="0"/>
              <a:t>Libres</a:t>
            </a:r>
            <a:endParaRPr lang="en-CA" sz="750" dirty="0" smtClean="0"/>
          </a:p>
        </p:txBody>
      </p:sp>
      <p:sp>
        <p:nvSpPr>
          <p:cNvPr id="22" name="Rounded Rectangle 21"/>
          <p:cNvSpPr/>
          <p:nvPr/>
        </p:nvSpPr>
        <p:spPr>
          <a:xfrm>
            <a:off x="3931927" y="1600220"/>
            <a:ext cx="1280145" cy="729915"/>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WAVE</a:t>
            </a:r>
          </a:p>
          <a:p>
            <a:pPr algn="ctr"/>
            <a:r>
              <a:rPr lang="en-CA" sz="750" dirty="0" smtClean="0"/>
              <a:t>Workflow Analysis, Visualization and Enhancement</a:t>
            </a:r>
          </a:p>
        </p:txBody>
      </p:sp>
      <p:sp>
        <p:nvSpPr>
          <p:cNvPr id="23" name="Up-Down Arrow 22"/>
          <p:cNvSpPr/>
          <p:nvPr/>
        </p:nvSpPr>
        <p:spPr>
          <a:xfrm>
            <a:off x="4389122"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Up-Down Arrow 23"/>
          <p:cNvSpPr/>
          <p:nvPr/>
        </p:nvSpPr>
        <p:spPr>
          <a:xfrm>
            <a:off x="5669268"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Up-Down Arrow 24"/>
          <p:cNvSpPr/>
          <p:nvPr/>
        </p:nvSpPr>
        <p:spPr>
          <a:xfrm>
            <a:off x="6949414"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6217902" y="4253550"/>
            <a:ext cx="1280147" cy="640074"/>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smtClean="0">
                <a:solidFill>
                  <a:schemeClr val="tx1">
                    <a:lumMod val="95000"/>
                    <a:lumOff val="5000"/>
                  </a:schemeClr>
                </a:solidFill>
              </a:rPr>
              <a:t>NRC Programs</a:t>
            </a:r>
            <a:br>
              <a:rPr lang="en-CA" sz="1050" b="1" dirty="0" smtClean="0">
                <a:solidFill>
                  <a:schemeClr val="tx1">
                    <a:lumMod val="95000"/>
                    <a:lumOff val="5000"/>
                  </a:schemeClr>
                </a:solidFill>
              </a:rPr>
            </a:br>
            <a:r>
              <a:rPr lang="en-CA" sz="900" dirty="0" smtClean="0">
                <a:solidFill>
                  <a:schemeClr val="tx1">
                    <a:lumMod val="95000"/>
                    <a:lumOff val="5000"/>
                  </a:schemeClr>
                </a:solidFill>
              </a:rPr>
              <a:t>Government</a:t>
            </a:r>
          </a:p>
          <a:p>
            <a:pPr algn="ctr"/>
            <a:r>
              <a:rPr lang="en-CA" sz="900" dirty="0" smtClean="0">
                <a:solidFill>
                  <a:schemeClr val="tx1">
                    <a:lumMod val="95000"/>
                    <a:lumOff val="5000"/>
                  </a:schemeClr>
                </a:solidFill>
              </a:rPr>
              <a:t>Departments</a:t>
            </a:r>
          </a:p>
        </p:txBody>
      </p:sp>
      <p:sp>
        <p:nvSpPr>
          <p:cNvPr id="27" name="Down Arrow 26"/>
          <p:cNvSpPr/>
          <p:nvPr/>
        </p:nvSpPr>
        <p:spPr>
          <a:xfrm>
            <a:off x="6675097" y="3810000"/>
            <a:ext cx="365756" cy="441952"/>
          </a:xfrm>
          <a:prstGeom prst="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72792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13601</TotalTime>
  <Words>1158</Words>
  <Application>Microsoft Office PowerPoint</Application>
  <PresentationFormat>On-screen Show (4:3)</PresentationFormat>
  <Paragraphs>169</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Learning and Performance Support Systems </vt:lpstr>
      <vt:lpstr>World-Renowned Competencies</vt:lpstr>
      <vt:lpstr>The Skills Shortage in Canada</vt:lpstr>
      <vt:lpstr>Why NRC? </vt:lpstr>
      <vt:lpstr>LPSS program Personal Learning and Performance Support</vt:lpstr>
      <vt:lpstr>LPSS Program Overview</vt:lpstr>
      <vt:lpstr>Learning and Performance Support System: Core Technology Development Projects</vt:lpstr>
      <vt:lpstr>The Program Business Model</vt:lpstr>
      <vt:lpstr>What is LPSS?</vt:lpstr>
      <vt:lpstr>Core Projects, Implementation Projects</vt:lpstr>
      <vt:lpstr>Why Is This Difficult?</vt:lpstr>
      <vt:lpstr>What is the LPSS Program?</vt:lpstr>
      <vt:lpstr>Highlights</vt:lpstr>
      <vt:lpstr>Contacts</vt:lpstr>
    </vt:vector>
  </TitlesOfParts>
  <Company>NRC - CNRC- CBS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Downes</dc:creator>
  <cp:keywords>NRC;LPSS</cp:keywords>
  <cp:lastModifiedBy>Stephen Downes</cp:lastModifiedBy>
  <cp:revision>318</cp:revision>
  <cp:lastPrinted>2014-02-24T22:49:38Z</cp:lastPrinted>
  <dcterms:created xsi:type="dcterms:W3CDTF">2013-06-12T14:07:13Z</dcterms:created>
  <dcterms:modified xsi:type="dcterms:W3CDTF">2014-02-27T20:17:34Z</dcterms:modified>
</cp:coreProperties>
</file>